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73"/>
  </p:notesMasterIdLst>
  <p:handoutMasterIdLst>
    <p:handoutMasterId r:id="rId74"/>
  </p:handoutMasterIdLst>
  <p:sldIdLst>
    <p:sldId id="258" r:id="rId3"/>
    <p:sldId id="269" r:id="rId4"/>
    <p:sldId id="289" r:id="rId5"/>
    <p:sldId id="294" r:id="rId6"/>
    <p:sldId id="271" r:id="rId7"/>
    <p:sldId id="272" r:id="rId8"/>
    <p:sldId id="273" r:id="rId9"/>
    <p:sldId id="274" r:id="rId10"/>
    <p:sldId id="276" r:id="rId11"/>
    <p:sldId id="277" r:id="rId12"/>
    <p:sldId id="329" r:id="rId13"/>
    <p:sldId id="353" r:id="rId14"/>
    <p:sldId id="355" r:id="rId15"/>
    <p:sldId id="356" r:id="rId16"/>
    <p:sldId id="354" r:id="rId17"/>
    <p:sldId id="359" r:id="rId18"/>
    <p:sldId id="360" r:id="rId19"/>
    <p:sldId id="357" r:id="rId20"/>
    <p:sldId id="331" r:id="rId21"/>
    <p:sldId id="358" r:id="rId22"/>
    <p:sldId id="367" r:id="rId23"/>
    <p:sldId id="368" r:id="rId24"/>
    <p:sldId id="369" r:id="rId25"/>
    <p:sldId id="332" r:id="rId26"/>
    <p:sldId id="293" r:id="rId27"/>
    <p:sldId id="278" r:id="rId28"/>
    <p:sldId id="279" r:id="rId29"/>
    <p:sldId id="280" r:id="rId30"/>
    <p:sldId id="282" r:id="rId31"/>
    <p:sldId id="283" r:id="rId32"/>
    <p:sldId id="284" r:id="rId33"/>
    <p:sldId id="286" r:id="rId34"/>
    <p:sldId id="364" r:id="rId35"/>
    <p:sldId id="292" r:id="rId36"/>
    <p:sldId id="287" r:id="rId37"/>
    <p:sldId id="288" r:id="rId38"/>
    <p:sldId id="285" r:id="rId39"/>
    <p:sldId id="291" r:id="rId40"/>
    <p:sldId id="296" r:id="rId41"/>
    <p:sldId id="297" r:id="rId42"/>
    <p:sldId id="298" r:id="rId43"/>
    <p:sldId id="299" r:id="rId44"/>
    <p:sldId id="300" r:id="rId45"/>
    <p:sldId id="302" r:id="rId46"/>
    <p:sldId id="301" r:id="rId47"/>
    <p:sldId id="290" r:id="rId48"/>
    <p:sldId id="304" r:id="rId49"/>
    <p:sldId id="305" r:id="rId50"/>
    <p:sldId id="306" r:id="rId51"/>
    <p:sldId id="307" r:id="rId52"/>
    <p:sldId id="308" r:id="rId53"/>
    <p:sldId id="319" r:id="rId54"/>
    <p:sldId id="317" r:id="rId55"/>
    <p:sldId id="309" r:id="rId56"/>
    <p:sldId id="310" r:id="rId57"/>
    <p:sldId id="312" r:id="rId58"/>
    <p:sldId id="316" r:id="rId59"/>
    <p:sldId id="347" r:id="rId60"/>
    <p:sldId id="326" r:id="rId61"/>
    <p:sldId id="328" r:id="rId62"/>
    <p:sldId id="335" r:id="rId63"/>
    <p:sldId id="337" r:id="rId64"/>
    <p:sldId id="327" r:id="rId65"/>
    <p:sldId id="348" r:id="rId66"/>
    <p:sldId id="333" r:id="rId67"/>
    <p:sldId id="341" r:id="rId68"/>
    <p:sldId id="342" r:id="rId69"/>
    <p:sldId id="336" r:id="rId70"/>
    <p:sldId id="346" r:id="rId71"/>
    <p:sldId id="343" r:id="rId72"/>
  </p:sldIdLst>
  <p:sldSz cx="12192000" cy="6858000"/>
  <p:notesSz cx="67833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69"/>
    <a:srgbClr val="DE5261"/>
    <a:srgbClr val="0061A1"/>
    <a:srgbClr val="930F5A"/>
    <a:srgbClr val="4343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69" d="100"/>
          <a:sy n="69" d="100"/>
        </p:scale>
        <p:origin x="560" y="44"/>
      </p:cViewPr>
      <p:guideLst>
        <p:guide orient="horz" pos="2160"/>
        <p:guide pos="3863"/>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ATACL02\DATAVOL02\Aaa\Prevention\08_Syst&#232;me%20Bonus-Malus\03_Calculs\SBM%20Evolution%20Taux%20de%20cotis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0061A1"/>
              </a:solidFill>
              <a:round/>
            </a:ln>
            <a:effectLst/>
          </c:spPr>
          <c:marker>
            <c:symbol val="circle"/>
            <c:size val="5"/>
            <c:spPr>
              <a:solidFill>
                <a:srgbClr val="0061A1"/>
              </a:solidFill>
              <a:ln w="38100">
                <a:solidFill>
                  <a:srgbClr val="0061A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Feuil1!$A$6:$A$19</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xVal>
          <c:yVal>
            <c:numRef>
              <c:f>Feuil1!$B$6:$B$19</c:f>
              <c:numCache>
                <c:formatCode>0.00%</c:formatCode>
                <c:ptCount val="14"/>
                <c:pt idx="0">
                  <c:v>1.15E-2</c:v>
                </c:pt>
                <c:pt idx="1">
                  <c:v>1.15E-2</c:v>
                </c:pt>
                <c:pt idx="2">
                  <c:v>1.0999999999999999E-2</c:v>
                </c:pt>
                <c:pt idx="3">
                  <c:v>1.0999999999999999E-2</c:v>
                </c:pt>
                <c:pt idx="4">
                  <c:v>1.0999999999999999E-2</c:v>
                </c:pt>
                <c:pt idx="5">
                  <c:v>0.01</c:v>
                </c:pt>
                <c:pt idx="6">
                  <c:v>0.01</c:v>
                </c:pt>
                <c:pt idx="7">
                  <c:v>8.9999999999999993E-3</c:v>
                </c:pt>
                <c:pt idx="8">
                  <c:v>8.0000000000000002E-3</c:v>
                </c:pt>
                <c:pt idx="9">
                  <c:v>7.4999999999999997E-3</c:v>
                </c:pt>
                <c:pt idx="10">
                  <c:v>7.4999999999999997E-3</c:v>
                </c:pt>
                <c:pt idx="11">
                  <c:v>7.4999999999999997E-3</c:v>
                </c:pt>
                <c:pt idx="12">
                  <c:v>7.4999999999999997E-3</c:v>
                </c:pt>
                <c:pt idx="13">
                  <c:v>7.0000000000000001E-3</c:v>
                </c:pt>
              </c:numCache>
            </c:numRef>
          </c:yVal>
          <c:smooth val="0"/>
          <c:extLst>
            <c:ext xmlns:c16="http://schemas.microsoft.com/office/drawing/2014/chart" uri="{C3380CC4-5D6E-409C-BE32-E72D297353CC}">
              <c16:uniqueId val="{00000000-5ED8-4239-BEBA-67C62BD524BE}"/>
            </c:ext>
          </c:extLst>
        </c:ser>
        <c:ser>
          <c:idx val="1"/>
          <c:order val="1"/>
          <c:spPr>
            <a:ln w="19050" cap="rnd">
              <a:noFill/>
              <a:round/>
            </a:ln>
            <a:effectLst/>
          </c:spPr>
          <c:marker>
            <c:symbol val="circle"/>
            <c:size val="5"/>
            <c:spPr>
              <a:solidFill>
                <a:srgbClr val="00B050"/>
              </a:solidFill>
              <a:ln w="38100">
                <a:solidFill>
                  <a:srgbClr val="00B050"/>
                </a:solidFill>
              </a:ln>
              <a:effectLst/>
            </c:spPr>
          </c:marker>
          <c:xVal>
            <c:numRef>
              <c:f>Feuil1!$A$14:$A$19</c:f>
              <c:numCache>
                <c:formatCode>General</c:formatCode>
                <c:ptCount val="6"/>
                <c:pt idx="0">
                  <c:v>2019</c:v>
                </c:pt>
                <c:pt idx="1">
                  <c:v>2020</c:v>
                </c:pt>
                <c:pt idx="2">
                  <c:v>2021</c:v>
                </c:pt>
                <c:pt idx="3">
                  <c:v>2022</c:v>
                </c:pt>
                <c:pt idx="4">
                  <c:v>2023</c:v>
                </c:pt>
                <c:pt idx="5">
                  <c:v>2024</c:v>
                </c:pt>
              </c:numCache>
            </c:numRef>
          </c:xVal>
          <c:yVal>
            <c:numRef>
              <c:f>Feuil1!$C$14:$C$19</c:f>
              <c:numCache>
                <c:formatCode>0.00%</c:formatCode>
                <c:ptCount val="6"/>
                <c:pt idx="0">
                  <c:v>7.2000000000000007E-3</c:v>
                </c:pt>
                <c:pt idx="1">
                  <c:v>6.7499999999999999E-3</c:v>
                </c:pt>
                <c:pt idx="2">
                  <c:v>6.7499999999999999E-3</c:v>
                </c:pt>
                <c:pt idx="3">
                  <c:v>6.7499999999999999E-3</c:v>
                </c:pt>
                <c:pt idx="4">
                  <c:v>6.3749999999999996E-3</c:v>
                </c:pt>
                <c:pt idx="5">
                  <c:v>5.9500000000000004E-3</c:v>
                </c:pt>
              </c:numCache>
            </c:numRef>
          </c:yVal>
          <c:smooth val="0"/>
          <c:extLst>
            <c:ext xmlns:c16="http://schemas.microsoft.com/office/drawing/2014/chart" uri="{C3380CC4-5D6E-409C-BE32-E72D297353CC}">
              <c16:uniqueId val="{00000001-5ED8-4239-BEBA-67C62BD524BE}"/>
            </c:ext>
          </c:extLst>
        </c:ser>
        <c:ser>
          <c:idx val="2"/>
          <c:order val="2"/>
          <c:spPr>
            <a:ln w="19050" cap="rnd">
              <a:noFill/>
              <a:round/>
            </a:ln>
            <a:effectLst/>
          </c:spPr>
          <c:marker>
            <c:symbol val="circle"/>
            <c:size val="5"/>
            <c:spPr>
              <a:solidFill>
                <a:srgbClr val="FF7575"/>
              </a:solidFill>
              <a:ln w="38100">
                <a:solidFill>
                  <a:srgbClr val="FF7575"/>
                </a:solidFill>
              </a:ln>
              <a:effectLst/>
            </c:spPr>
          </c:marker>
          <c:xVal>
            <c:numRef>
              <c:f>Feuil1!$A$14:$A$19</c:f>
              <c:numCache>
                <c:formatCode>General</c:formatCode>
                <c:ptCount val="6"/>
                <c:pt idx="0">
                  <c:v>2019</c:v>
                </c:pt>
                <c:pt idx="1">
                  <c:v>2020</c:v>
                </c:pt>
                <c:pt idx="2">
                  <c:v>2021</c:v>
                </c:pt>
                <c:pt idx="3">
                  <c:v>2022</c:v>
                </c:pt>
                <c:pt idx="4">
                  <c:v>2023</c:v>
                </c:pt>
                <c:pt idx="5">
                  <c:v>2024</c:v>
                </c:pt>
              </c:numCache>
            </c:numRef>
          </c:xVal>
          <c:yVal>
            <c:numRef>
              <c:f>Feuil1!$D$14:$D$19</c:f>
              <c:numCache>
                <c:formatCode>0.00%</c:formatCode>
                <c:ptCount val="6"/>
                <c:pt idx="0">
                  <c:v>8.8000000000000005E-3</c:v>
                </c:pt>
                <c:pt idx="1">
                  <c:v>8.2500000000000004E-3</c:v>
                </c:pt>
                <c:pt idx="2">
                  <c:v>8.2500000000000004E-3</c:v>
                </c:pt>
                <c:pt idx="3">
                  <c:v>8.2500000000000004E-3</c:v>
                </c:pt>
                <c:pt idx="4">
                  <c:v>8.2500000000000004E-3</c:v>
                </c:pt>
                <c:pt idx="5">
                  <c:v>7.7000000000000011E-3</c:v>
                </c:pt>
              </c:numCache>
            </c:numRef>
          </c:yVal>
          <c:smooth val="0"/>
          <c:extLst>
            <c:ext xmlns:c16="http://schemas.microsoft.com/office/drawing/2014/chart" uri="{C3380CC4-5D6E-409C-BE32-E72D297353CC}">
              <c16:uniqueId val="{00000002-5ED8-4239-BEBA-67C62BD524BE}"/>
            </c:ext>
          </c:extLst>
        </c:ser>
        <c:ser>
          <c:idx val="3"/>
          <c:order val="3"/>
          <c:spPr>
            <a:ln w="19050" cap="rnd">
              <a:noFill/>
              <a:round/>
            </a:ln>
            <a:effectLst/>
          </c:spPr>
          <c:marker>
            <c:symbol val="circle"/>
            <c:size val="5"/>
            <c:spPr>
              <a:solidFill>
                <a:srgbClr val="FF4F4F"/>
              </a:solidFill>
              <a:ln w="38100">
                <a:solidFill>
                  <a:srgbClr val="FF4F4F"/>
                </a:solidFill>
              </a:ln>
              <a:effectLst/>
            </c:spPr>
          </c:marker>
          <c:xVal>
            <c:numRef>
              <c:f>Feuil1!$A$14:$A$19</c:f>
              <c:numCache>
                <c:formatCode>General</c:formatCode>
                <c:ptCount val="6"/>
                <c:pt idx="0">
                  <c:v>2019</c:v>
                </c:pt>
                <c:pt idx="1">
                  <c:v>2020</c:v>
                </c:pt>
                <c:pt idx="2">
                  <c:v>2021</c:v>
                </c:pt>
                <c:pt idx="3">
                  <c:v>2022</c:v>
                </c:pt>
                <c:pt idx="4">
                  <c:v>2023</c:v>
                </c:pt>
                <c:pt idx="5">
                  <c:v>2024</c:v>
                </c:pt>
              </c:numCache>
            </c:numRef>
          </c:xVal>
          <c:yVal>
            <c:numRef>
              <c:f>Feuil1!$E$14:$E$19</c:f>
              <c:numCache>
                <c:formatCode>0.00%</c:formatCode>
                <c:ptCount val="6"/>
                <c:pt idx="0">
                  <c:v>1.0400000000000001E-2</c:v>
                </c:pt>
                <c:pt idx="1">
                  <c:v>9.75E-3</c:v>
                </c:pt>
                <c:pt idx="2">
                  <c:v>9.75E-3</c:v>
                </c:pt>
                <c:pt idx="3">
                  <c:v>9.75E-3</c:v>
                </c:pt>
                <c:pt idx="4">
                  <c:v>9.75E-3</c:v>
                </c:pt>
                <c:pt idx="5">
                  <c:v>9.1000000000000004E-3</c:v>
                </c:pt>
              </c:numCache>
            </c:numRef>
          </c:yVal>
          <c:smooth val="0"/>
          <c:extLst>
            <c:ext xmlns:c16="http://schemas.microsoft.com/office/drawing/2014/chart" uri="{C3380CC4-5D6E-409C-BE32-E72D297353CC}">
              <c16:uniqueId val="{00000003-5ED8-4239-BEBA-67C62BD524BE}"/>
            </c:ext>
          </c:extLst>
        </c:ser>
        <c:ser>
          <c:idx val="4"/>
          <c:order val="4"/>
          <c:spPr>
            <a:ln w="19050" cap="rnd">
              <a:noFill/>
              <a:round/>
            </a:ln>
            <a:effectLst/>
          </c:spPr>
          <c:marker>
            <c:symbol val="circle"/>
            <c:size val="5"/>
            <c:spPr>
              <a:solidFill>
                <a:srgbClr val="FF0000"/>
              </a:solidFill>
              <a:ln w="38100">
                <a:solidFill>
                  <a:srgbClr val="FF0000"/>
                </a:solidFill>
              </a:ln>
              <a:effectLst/>
            </c:spPr>
          </c:marker>
          <c:xVal>
            <c:numRef>
              <c:f>Feuil1!$A$14:$A$19</c:f>
              <c:numCache>
                <c:formatCode>General</c:formatCode>
                <c:ptCount val="6"/>
                <c:pt idx="0">
                  <c:v>2019</c:v>
                </c:pt>
                <c:pt idx="1">
                  <c:v>2020</c:v>
                </c:pt>
                <c:pt idx="2">
                  <c:v>2021</c:v>
                </c:pt>
                <c:pt idx="3">
                  <c:v>2022</c:v>
                </c:pt>
                <c:pt idx="4">
                  <c:v>2023</c:v>
                </c:pt>
                <c:pt idx="5">
                  <c:v>2024</c:v>
                </c:pt>
              </c:numCache>
            </c:numRef>
          </c:xVal>
          <c:yVal>
            <c:numRef>
              <c:f>Feuil1!$F$14:$F$19</c:f>
              <c:numCache>
                <c:formatCode>0.00%</c:formatCode>
                <c:ptCount val="6"/>
                <c:pt idx="0">
                  <c:v>1.2E-2</c:v>
                </c:pt>
                <c:pt idx="1">
                  <c:v>1.125E-2</c:v>
                </c:pt>
                <c:pt idx="2">
                  <c:v>1.125E-2</c:v>
                </c:pt>
                <c:pt idx="3">
                  <c:v>1.125E-2</c:v>
                </c:pt>
                <c:pt idx="4">
                  <c:v>1.125E-2</c:v>
                </c:pt>
                <c:pt idx="5">
                  <c:v>1.0500000000000001E-2</c:v>
                </c:pt>
              </c:numCache>
            </c:numRef>
          </c:yVal>
          <c:smooth val="0"/>
          <c:extLst>
            <c:ext xmlns:c16="http://schemas.microsoft.com/office/drawing/2014/chart" uri="{C3380CC4-5D6E-409C-BE32-E72D297353CC}">
              <c16:uniqueId val="{00000004-5ED8-4239-BEBA-67C62BD524BE}"/>
            </c:ext>
          </c:extLst>
        </c:ser>
        <c:dLbls>
          <c:showLegendKey val="0"/>
          <c:showVal val="0"/>
          <c:showCatName val="0"/>
          <c:showSerName val="0"/>
          <c:showPercent val="0"/>
          <c:showBubbleSize val="0"/>
        </c:dLbls>
        <c:axId val="452260376"/>
        <c:axId val="452262672"/>
      </c:scatterChart>
      <c:valAx>
        <c:axId val="452260376"/>
        <c:scaling>
          <c:orientation val="minMax"/>
          <c:max val="2024"/>
          <c:min val="2011"/>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fr-LU" sz="1800" b="1" dirty="0" err="1" smtClean="0"/>
                  <a:t>Jahr</a:t>
                </a:r>
                <a:endParaRPr lang="fr-LU" sz="1800" b="1"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452262672"/>
        <c:crosses val="autoZero"/>
        <c:crossBetween val="midCat"/>
        <c:majorUnit val="1"/>
      </c:valAx>
      <c:valAx>
        <c:axId val="452262672"/>
        <c:scaling>
          <c:orientation val="minMax"/>
          <c:min val="5.000000000000001E-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fr-LU" sz="2000" b="1" dirty="0" err="1" smtClean="0"/>
                  <a:t>Beitragssatz</a:t>
                </a:r>
                <a:endParaRPr lang="fr-LU" sz="2000" b="1" dirty="0"/>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4522603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11818117497227"/>
          <c:y val="1.8348072782382895E-2"/>
          <c:w val="0.42411253165126894"/>
          <c:h val="0.84368115874034755"/>
        </c:manualLayout>
      </c:layout>
      <c:doughnutChart>
        <c:varyColors val="1"/>
        <c:ser>
          <c:idx val="0"/>
          <c:order val="0"/>
          <c:tx>
            <c:strRef>
              <c:f>Sheet1!$B$1</c:f>
              <c:strCache>
                <c:ptCount val="1"/>
                <c:pt idx="0">
                  <c:v>Sales</c:v>
                </c:pt>
              </c:strCache>
            </c:strRef>
          </c:tx>
          <c:spPr>
            <a:solidFill>
              <a:schemeClr val="accent6">
                <a:lumMod val="60000"/>
                <a:lumOff val="40000"/>
              </a:schemeClr>
            </a:solidFill>
          </c:spPr>
          <c:dPt>
            <c:idx val="0"/>
            <c:bubble3D val="0"/>
            <c:spPr>
              <a:solidFill>
                <a:srgbClr val="65A394">
                  <a:alpha val="80000"/>
                </a:srgbClr>
              </a:solidFill>
              <a:ln w="19050">
                <a:solidFill>
                  <a:schemeClr val="lt1"/>
                </a:solidFill>
              </a:ln>
              <a:effectLst/>
            </c:spPr>
            <c:extLst>
              <c:ext xmlns:c16="http://schemas.microsoft.com/office/drawing/2014/chart" uri="{C3380CC4-5D6E-409C-BE32-E72D297353CC}">
                <c16:uniqueId val="{00000001-F856-4DC1-8B68-035416834D9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F856-4DC1-8B68-035416834D9B}"/>
              </c:ext>
            </c:extLst>
          </c:dPt>
          <c:dPt>
            <c:idx val="2"/>
            <c:bubble3D val="0"/>
            <c:spPr>
              <a:solidFill>
                <a:srgbClr val="E12323">
                  <a:alpha val="65098"/>
                </a:srgbClr>
              </a:solidFill>
              <a:ln w="19050">
                <a:solidFill>
                  <a:schemeClr val="lt1"/>
                </a:solidFill>
              </a:ln>
              <a:effectLst/>
            </c:spPr>
            <c:extLst>
              <c:ext xmlns:c16="http://schemas.microsoft.com/office/drawing/2014/chart" uri="{C3380CC4-5D6E-409C-BE32-E72D297353CC}">
                <c16:uniqueId val="{00000005-F856-4DC1-8B68-035416834D9B}"/>
              </c:ext>
            </c:extLst>
          </c:dPt>
          <c:dLbls>
            <c:dLbl>
              <c:idx val="0"/>
              <c:layout>
                <c:manualLayout>
                  <c:x val="0.23047030923019349"/>
                  <c:y val="1.2042036340457268E-6"/>
                </c:manualLayout>
              </c:layout>
              <c:tx>
                <c:rich>
                  <a:bodyPr/>
                  <a:lstStyle/>
                  <a:p>
                    <a:r>
                      <a:rPr lang="en-US" sz="3200" baseline="0" dirty="0" smtClean="0"/>
                      <a:t> </a:t>
                    </a:r>
                    <a:fld id="{DBC2B748-B84B-4889-BFFD-12A2DAA57AC7}" type="PERCENTAGE">
                      <a:rPr lang="en-US" sz="3200" baseline="0" smtClean="0"/>
                      <a:pPr/>
                      <a:t>[PERCENTAGE]</a:t>
                    </a:fld>
                    <a:r>
                      <a:rPr lang="en-US" sz="3200" baseline="0" dirty="0" smtClean="0"/>
                      <a:t> </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56-4DC1-8B68-035416834D9B}"/>
                </c:ext>
              </c:extLst>
            </c:dLbl>
            <c:dLbl>
              <c:idx val="1"/>
              <c:layout>
                <c:manualLayout>
                  <c:x val="-0.22912547776521877"/>
                  <c:y val="-2.9621402391468137E-3"/>
                </c:manualLayout>
              </c:layout>
              <c:tx>
                <c:rich>
                  <a:bodyPr/>
                  <a:lstStyle/>
                  <a:p>
                    <a:fld id="{C67AE477-B608-489C-9DCA-74F141351209}" type="PERCENTAGE">
                      <a:rPr lang="en-US" sz="3200" baseline="0" smtClean="0"/>
                      <a:pPr/>
                      <a:t>[PERCENTAGE]</a:t>
                    </a:fld>
                    <a:endParaRPr lang="fr-LU"/>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56-4DC1-8B68-035416834D9B}"/>
                </c:ext>
              </c:extLst>
            </c:dLbl>
            <c:dLbl>
              <c:idx val="2"/>
              <c:layout>
                <c:manualLayout>
                  <c:x val="0.27437891497985839"/>
                  <c:y val="-3.0129375624429772E-2"/>
                </c:manualLayout>
              </c:layout>
              <c:tx>
                <c:rich>
                  <a:bodyPr/>
                  <a:lstStyle/>
                  <a:p>
                    <a:fld id="{3FB50071-CA65-4BCB-AF21-03EDD6EDC2E0}" type="PERCENTAGE">
                      <a:rPr lang="en-US" sz="3200" baseline="0" smtClean="0"/>
                      <a:pPr/>
                      <a:t>[PERCENTAGE]</a:t>
                    </a:fld>
                    <a:endParaRPr lang="fr-LU"/>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856-4DC1-8B68-035416834D9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434342"/>
                    </a:solidFill>
                    <a:latin typeface="+mn-lt"/>
                    <a:ea typeface="+mn-ea"/>
                    <a:cs typeface="+mn-cs"/>
                  </a:defRPr>
                </a:pPr>
                <a:endParaRPr lang="fr-FR"/>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Sheet1!$A$2:$A$4</c:f>
              <c:strCache>
                <c:ptCount val="3"/>
                <c:pt idx="0">
                  <c:v>Bonus</c:v>
                </c:pt>
                <c:pt idx="1">
                  <c:v>Neutral</c:v>
                </c:pt>
                <c:pt idx="2">
                  <c:v>Malus</c:v>
                </c:pt>
              </c:strCache>
            </c:strRef>
          </c:cat>
          <c:val>
            <c:numRef>
              <c:f>Sheet1!$B$2:$B$4</c:f>
              <c:numCache>
                <c:formatCode>General</c:formatCode>
                <c:ptCount val="3"/>
                <c:pt idx="0">
                  <c:v>73929</c:v>
                </c:pt>
                <c:pt idx="1">
                  <c:v>2835</c:v>
                </c:pt>
                <c:pt idx="2">
                  <c:v>1573</c:v>
                </c:pt>
              </c:numCache>
            </c:numRef>
          </c:val>
          <c:extLst>
            <c:ext xmlns:c16="http://schemas.microsoft.com/office/drawing/2014/chart" uri="{C3380CC4-5D6E-409C-BE32-E72D297353CC}">
              <c16:uniqueId val="{00000006-F856-4DC1-8B68-035416834D9B}"/>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rgbClr val="434342"/>
                </a:solidFill>
                <a:latin typeface="+mn-lt"/>
                <a:ea typeface="+mn-ea"/>
                <a:cs typeface="+mn-cs"/>
              </a:defRPr>
            </a:pPr>
            <a:endParaRPr lang="fr-FR"/>
          </a:p>
        </c:txPr>
      </c:legendEntry>
      <c:legendEntry>
        <c:idx val="1"/>
        <c:txPr>
          <a:bodyPr rot="0" spcFirstLastPara="1" vertOverflow="ellipsis" vert="horz" wrap="square" anchor="ctr" anchorCtr="1"/>
          <a:lstStyle/>
          <a:p>
            <a:pPr>
              <a:defRPr sz="2400" b="0" i="0" u="none" strike="noStrike" kern="1200" baseline="0">
                <a:solidFill>
                  <a:srgbClr val="434342"/>
                </a:solidFill>
                <a:latin typeface="+mn-lt"/>
                <a:ea typeface="+mn-ea"/>
                <a:cs typeface="+mn-cs"/>
              </a:defRPr>
            </a:pPr>
            <a:endParaRPr lang="fr-FR"/>
          </a:p>
        </c:txPr>
      </c:legendEntry>
      <c:legendEntry>
        <c:idx val="2"/>
        <c:txPr>
          <a:bodyPr rot="0" spcFirstLastPara="1" vertOverflow="ellipsis" vert="horz" wrap="square" anchor="ctr" anchorCtr="1"/>
          <a:lstStyle/>
          <a:p>
            <a:pPr>
              <a:defRPr sz="2400" b="0" i="0" u="none" strike="noStrike" kern="1200" baseline="0">
                <a:solidFill>
                  <a:srgbClr val="434342"/>
                </a:solidFill>
                <a:latin typeface="+mn-lt"/>
                <a:ea typeface="+mn-ea"/>
                <a:cs typeface="+mn-cs"/>
              </a:defRPr>
            </a:pPr>
            <a:endParaRPr lang="fr-FR"/>
          </a:p>
        </c:txPr>
      </c:legendEntry>
      <c:layout>
        <c:manualLayout>
          <c:xMode val="edge"/>
          <c:yMode val="edge"/>
          <c:x val="0.29640464341314771"/>
          <c:y val="0.90536765741851655"/>
          <c:w val="0.36394108415110282"/>
          <c:h val="7.8997689030679538E-2"/>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43434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jpg"/><Relationship Id="rId4" Type="http://schemas.openxmlformats.org/officeDocument/2006/relationships/image" Target="../media/image5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jpg"/><Relationship Id="rId4"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736C9-DADB-4162-AC46-E1FAD250F771}" type="doc">
      <dgm:prSet loTypeId="urn:microsoft.com/office/officeart/2005/8/layout/pyramid1" loCatId="pyramid" qsTypeId="urn:microsoft.com/office/officeart/2005/8/quickstyle/simple5" qsCatId="simple" csTypeId="urn:microsoft.com/office/officeart/2005/8/colors/accent1_2" csCatId="accent1" phldr="1"/>
      <dgm:spPr/>
    </dgm:pt>
    <dgm:pt modelId="{EE90F22C-FE54-493A-9984-AF35B4490C6B}">
      <dgm:prSet phldrT="[Text]" custT="1"/>
      <dgm:spPr>
        <a:gradFill rotWithShape="0">
          <a:gsLst>
            <a:gs pos="73000">
              <a:srgbClr val="DE5261"/>
            </a:gs>
            <a:gs pos="100000">
              <a:srgbClr val="DE5261"/>
            </a:gs>
          </a:gsLst>
        </a:gradFill>
      </dgm:spPr>
      <dgm:t>
        <a:bodyPr/>
        <a:lstStyle/>
        <a:p>
          <a:endParaRPr lang="en-US" sz="2500" b="1" dirty="0" smtClean="0">
            <a:solidFill>
              <a:srgbClr val="0C2D69"/>
            </a:solidFill>
          </a:endParaRPr>
        </a:p>
        <a:p>
          <a:r>
            <a:rPr lang="en-US" sz="1600" b="1" dirty="0" err="1" smtClean="0">
              <a:solidFill>
                <a:srgbClr val="0C2D69"/>
              </a:solidFill>
            </a:rPr>
            <a:t>Gesetze</a:t>
          </a:r>
          <a:endParaRPr lang="en-US" sz="1600" b="1" dirty="0">
            <a:solidFill>
              <a:srgbClr val="0C2D69"/>
            </a:solidFill>
          </a:endParaRPr>
        </a:p>
      </dgm:t>
    </dgm:pt>
    <dgm:pt modelId="{401654FC-484A-4000-840E-36C3D1D484B5}" type="parTrans" cxnId="{9241463F-6F2B-41F3-BA53-77B8843607D4}">
      <dgm:prSet/>
      <dgm:spPr/>
      <dgm:t>
        <a:bodyPr/>
        <a:lstStyle/>
        <a:p>
          <a:endParaRPr lang="en-US"/>
        </a:p>
      </dgm:t>
    </dgm:pt>
    <dgm:pt modelId="{3CF030BB-06AC-4CA6-940D-6B1AA4B905CB}" type="sibTrans" cxnId="{9241463F-6F2B-41F3-BA53-77B8843607D4}">
      <dgm:prSet/>
      <dgm:spPr/>
      <dgm:t>
        <a:bodyPr/>
        <a:lstStyle/>
        <a:p>
          <a:endParaRPr lang="en-US"/>
        </a:p>
      </dgm:t>
    </dgm:pt>
    <dgm:pt modelId="{1E2555A0-51B0-4D3F-A868-9434EE3D624C}">
      <dgm:prSet phldrT="[Text]" custT="1"/>
      <dgm:spPr>
        <a:gradFill rotWithShape="0">
          <a:gsLst>
            <a:gs pos="100000">
              <a:srgbClr val="DE5261"/>
            </a:gs>
            <a:gs pos="100000">
              <a:schemeClr val="accent1">
                <a:hueOff val="0"/>
                <a:satOff val="0"/>
                <a:lumOff val="0"/>
                <a:alphaOff val="0"/>
                <a:satMod val="103000"/>
                <a:lumMod val="102000"/>
                <a:tint val="94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sz="1600" b="1" dirty="0" err="1" smtClean="0">
              <a:solidFill>
                <a:srgbClr val="0C2D69"/>
              </a:solidFill>
            </a:rPr>
            <a:t>Verordnungen</a:t>
          </a:r>
          <a:endParaRPr lang="en-US" sz="1600" b="1" dirty="0">
            <a:solidFill>
              <a:srgbClr val="0C2D69"/>
            </a:solidFill>
          </a:endParaRPr>
        </a:p>
      </dgm:t>
    </dgm:pt>
    <dgm:pt modelId="{F78CC99B-C7BB-4B85-9997-FF14F06D33BA}" type="parTrans" cxnId="{8E984555-AD97-41DE-B554-EB76FA00D5A6}">
      <dgm:prSet/>
      <dgm:spPr/>
      <dgm:t>
        <a:bodyPr/>
        <a:lstStyle/>
        <a:p>
          <a:endParaRPr lang="en-US"/>
        </a:p>
      </dgm:t>
    </dgm:pt>
    <dgm:pt modelId="{03E50C4C-DB9B-4160-B10C-CFB95EA0C25B}" type="sibTrans" cxnId="{8E984555-AD97-41DE-B554-EB76FA00D5A6}">
      <dgm:prSet/>
      <dgm:spPr/>
      <dgm:t>
        <a:bodyPr/>
        <a:lstStyle/>
        <a:p>
          <a:endParaRPr lang="en-US"/>
        </a:p>
      </dgm:t>
    </dgm:pt>
    <dgm:pt modelId="{3517D720-01DC-42BC-9D1F-31413DF1A23B}">
      <dgm:prSet phldrT="[Text]" custT="1"/>
      <dgm:spPr>
        <a:gradFill rotWithShape="0">
          <a:gsLst>
            <a:gs pos="0">
              <a:schemeClr val="accent1">
                <a:hueOff val="0"/>
                <a:satOff val="0"/>
                <a:lumOff val="0"/>
                <a:alphaOff val="0"/>
                <a:satMod val="103000"/>
                <a:lumMod val="102000"/>
                <a:tint val="94000"/>
              </a:schemeClr>
            </a:gs>
            <a:gs pos="100000">
              <a:schemeClr val="accent1">
                <a:hueOff val="0"/>
                <a:satOff val="0"/>
                <a:lumOff val="0"/>
                <a:alphaOff val="0"/>
                <a:satMod val="110000"/>
                <a:lumMod val="100000"/>
                <a:shade val="100000"/>
              </a:schemeClr>
            </a:gs>
            <a:gs pos="0">
              <a:srgbClr val="DE5261"/>
            </a:gs>
          </a:gsLst>
        </a:gradFill>
      </dgm:spPr>
      <dgm:t>
        <a:bodyPr/>
        <a:lstStyle/>
        <a:p>
          <a:r>
            <a:rPr kumimoji="0" lang="de-LU" sz="1600" b="1" i="0" u="none" strike="noStrike" cap="none" normalizeH="0" baseline="0" noProof="0" dirty="0" smtClean="0">
              <a:ln>
                <a:noFill/>
              </a:ln>
              <a:solidFill>
                <a:srgbClr val="0C2D69"/>
              </a:solidFill>
              <a:effectLst/>
              <a:latin typeface="+mn-lt"/>
              <a:ea typeface="+mn-ea"/>
              <a:cs typeface="+mn-cs"/>
            </a:rPr>
            <a:t>Standardbedingungen</a:t>
          </a:r>
          <a:r>
            <a:rPr kumimoji="0" lang="fr-FR" sz="1600" b="1" i="0" u="none" strike="noStrike" cap="none" normalizeH="0" baseline="0" dirty="0" smtClean="0">
              <a:ln>
                <a:noFill/>
              </a:ln>
              <a:solidFill>
                <a:srgbClr val="0C2D69"/>
              </a:solidFill>
              <a:effectLst/>
              <a:latin typeface="+mn-lt"/>
              <a:ea typeface="+mn-ea"/>
              <a:cs typeface="+mn-cs"/>
            </a:rPr>
            <a:t> der </a:t>
          </a:r>
          <a:r>
            <a:rPr kumimoji="0" lang="fr-FR" sz="1600" b="1" i="0" u="none" strike="noStrike" cap="none" normalizeH="0" baseline="0" dirty="0" err="1" smtClean="0">
              <a:ln>
                <a:noFill/>
              </a:ln>
              <a:solidFill>
                <a:srgbClr val="0C2D69"/>
              </a:solidFill>
              <a:effectLst/>
              <a:latin typeface="+mn-lt"/>
              <a:ea typeface="+mn-ea"/>
              <a:cs typeface="+mn-cs"/>
            </a:rPr>
            <a:t>Gewerbeaufsicht</a:t>
          </a:r>
          <a:r>
            <a:rPr kumimoji="0" lang="fr-FR" sz="1600" b="1" i="0" u="none" strike="noStrike" cap="none" normalizeH="0" baseline="0" dirty="0" smtClean="0">
              <a:ln>
                <a:noFill/>
              </a:ln>
              <a:solidFill>
                <a:srgbClr val="0C2D69"/>
              </a:solidFill>
              <a:effectLst/>
              <a:latin typeface="+mn-lt"/>
              <a:ea typeface="+mn-ea"/>
              <a:cs typeface="+mn-cs"/>
            </a:rPr>
            <a:t> </a:t>
          </a:r>
          <a:r>
            <a:rPr kumimoji="0" lang="fr-CH" sz="1600" b="1" i="0" u="none" strike="noStrike" cap="none" normalizeH="0" baseline="0" dirty="0" smtClean="0">
              <a:ln>
                <a:noFill/>
              </a:ln>
              <a:solidFill>
                <a:srgbClr val="0C2D69"/>
              </a:solidFill>
              <a:effectLst/>
              <a:latin typeface="+mn-lt"/>
              <a:ea typeface="+mn-ea"/>
              <a:cs typeface="+mn-cs"/>
            </a:rPr>
            <a:t>(</a:t>
          </a:r>
          <a:r>
            <a:rPr kumimoji="0" lang="fr-CH" sz="1600" b="1" i="0" u="none" strike="noStrike" cap="none" normalizeH="0" baseline="0" dirty="0" err="1" smtClean="0">
              <a:ln>
                <a:noFill/>
              </a:ln>
              <a:solidFill>
                <a:srgbClr val="0C2D69"/>
              </a:solidFill>
              <a:effectLst/>
              <a:latin typeface="+mn-lt"/>
              <a:ea typeface="+mn-ea"/>
              <a:cs typeface="+mn-cs"/>
            </a:rPr>
            <a:t>genehmigungspflichtige</a:t>
          </a:r>
          <a:r>
            <a:rPr kumimoji="0" lang="fr-CH" sz="1600" b="1" i="0" u="none" strike="noStrike" cap="none" normalizeH="0" baseline="0" dirty="0" smtClean="0">
              <a:ln>
                <a:noFill/>
              </a:ln>
              <a:solidFill>
                <a:srgbClr val="0C2D69"/>
              </a:solidFill>
              <a:effectLst/>
              <a:latin typeface="+mn-lt"/>
              <a:ea typeface="+mn-ea"/>
              <a:cs typeface="+mn-cs"/>
            </a:rPr>
            <a:t> </a:t>
          </a:r>
          <a:r>
            <a:rPr kumimoji="0" lang="fr-CH" sz="1600" b="1" i="0" u="none" strike="noStrike" cap="none" normalizeH="0" baseline="0" dirty="0" err="1" smtClean="0">
              <a:ln>
                <a:noFill/>
              </a:ln>
              <a:solidFill>
                <a:srgbClr val="0C2D69"/>
              </a:solidFill>
              <a:effectLst/>
              <a:latin typeface="+mn-lt"/>
              <a:ea typeface="+mn-ea"/>
              <a:cs typeface="+mn-cs"/>
            </a:rPr>
            <a:t>Betriebe</a:t>
          </a:r>
          <a:r>
            <a:rPr kumimoji="0" lang="fr-CH" sz="1600" b="1" i="0" u="none" strike="noStrike" cap="none" normalizeH="0" baseline="0" dirty="0" smtClean="0">
              <a:ln>
                <a:noFill/>
              </a:ln>
              <a:solidFill>
                <a:srgbClr val="0C2D69"/>
              </a:solidFill>
              <a:effectLst/>
              <a:latin typeface="+mn-lt"/>
              <a:ea typeface="+mn-ea"/>
              <a:cs typeface="+mn-cs"/>
            </a:rPr>
            <a:t>)</a:t>
          </a:r>
          <a:endParaRPr lang="en-US" sz="1600" b="1" dirty="0" smtClean="0">
            <a:solidFill>
              <a:srgbClr val="0C2D69"/>
            </a:solidFill>
            <a:latin typeface="+mn-lt"/>
          </a:endParaRPr>
        </a:p>
      </dgm:t>
    </dgm:pt>
    <dgm:pt modelId="{9DADF900-72FE-4F0A-88EF-CD624625E9EB}" type="parTrans" cxnId="{C922E41E-B218-4F22-80C7-C45EED6C0B8D}">
      <dgm:prSet/>
      <dgm:spPr/>
      <dgm:t>
        <a:bodyPr/>
        <a:lstStyle/>
        <a:p>
          <a:endParaRPr lang="en-US"/>
        </a:p>
      </dgm:t>
    </dgm:pt>
    <dgm:pt modelId="{710C212A-6727-41E7-BE7A-A994A4A8FC81}" type="sibTrans" cxnId="{C922E41E-B218-4F22-80C7-C45EED6C0B8D}">
      <dgm:prSet/>
      <dgm:spPr/>
      <dgm:t>
        <a:bodyPr/>
        <a:lstStyle/>
        <a:p>
          <a:endParaRPr lang="en-US"/>
        </a:p>
      </dgm:t>
    </dgm:pt>
    <dgm:pt modelId="{26BC919F-DCDF-42DA-A49B-2916E736CF3E}">
      <dgm:prSet custT="1"/>
      <dgm:spPr/>
      <dgm:t>
        <a:bodyPr/>
        <a:lstStyle/>
        <a:p>
          <a:r>
            <a:rPr kumimoji="0" lang="fr-FR" sz="1600" b="1" i="0" u="none" strike="noStrike" cap="none" normalizeH="0" baseline="0" dirty="0" err="1" smtClean="0">
              <a:ln>
                <a:noFill/>
              </a:ln>
              <a:solidFill>
                <a:srgbClr val="0C2D69"/>
              </a:solidFill>
              <a:effectLst/>
              <a:latin typeface="+mn-lt"/>
              <a:ea typeface="+mn-ea"/>
              <a:cs typeface="+mn-cs"/>
            </a:rPr>
            <a:t>Allgemein</a:t>
          </a:r>
          <a:r>
            <a:rPr kumimoji="0" lang="fr-FR" sz="1600" b="1" i="0" u="none" strike="noStrike" cap="none" normalizeH="0" baseline="0" dirty="0" smtClean="0">
              <a:ln>
                <a:noFill/>
              </a:ln>
              <a:solidFill>
                <a:srgbClr val="0C2D69"/>
              </a:solidFill>
              <a:effectLst/>
              <a:latin typeface="+mn-lt"/>
              <a:ea typeface="+mn-ea"/>
              <a:cs typeface="+mn-cs"/>
            </a:rPr>
            <a:t> </a:t>
          </a:r>
          <a:r>
            <a:rPr kumimoji="0" lang="fr-FR" sz="1600" b="1" i="0" u="none" strike="noStrike" cap="none" normalizeH="0" baseline="0" dirty="0" err="1" smtClean="0">
              <a:ln>
                <a:noFill/>
              </a:ln>
              <a:solidFill>
                <a:srgbClr val="0C2D69"/>
              </a:solidFill>
              <a:effectLst/>
              <a:latin typeface="+mn-lt"/>
              <a:ea typeface="+mn-ea"/>
              <a:cs typeface="+mn-cs"/>
            </a:rPr>
            <a:t>anerkannte</a:t>
          </a:r>
          <a:r>
            <a:rPr kumimoji="0" lang="fr-FR" sz="1600" b="1" i="0" u="none" strike="noStrike" cap="none" normalizeH="0" baseline="0" dirty="0" smtClean="0">
              <a:ln>
                <a:noFill/>
              </a:ln>
              <a:solidFill>
                <a:srgbClr val="0C2D69"/>
              </a:solidFill>
              <a:effectLst/>
              <a:latin typeface="+mn-lt"/>
              <a:ea typeface="+mn-ea"/>
              <a:cs typeface="+mn-cs"/>
            </a:rPr>
            <a:t> </a:t>
          </a:r>
          <a:r>
            <a:rPr kumimoji="0" lang="fr-FR" sz="1600" b="1" i="0" u="none" strike="noStrike" cap="none" normalizeH="0" baseline="0" dirty="0" err="1" smtClean="0">
              <a:ln>
                <a:noFill/>
              </a:ln>
              <a:solidFill>
                <a:srgbClr val="0C2D69"/>
              </a:solidFill>
              <a:effectLst/>
              <a:latin typeface="+mn-lt"/>
              <a:ea typeface="+mn-ea"/>
              <a:cs typeface="+mn-cs"/>
            </a:rPr>
            <a:t>Regeln</a:t>
          </a:r>
          <a:r>
            <a:rPr kumimoji="0" lang="fr-FR" sz="1600" b="1" i="0" u="none" strike="noStrike" cap="none" normalizeH="0" baseline="0" dirty="0" smtClean="0">
              <a:ln>
                <a:noFill/>
              </a:ln>
              <a:solidFill>
                <a:srgbClr val="0C2D69"/>
              </a:solidFill>
              <a:effectLst/>
              <a:latin typeface="+mn-lt"/>
              <a:ea typeface="+mn-ea"/>
              <a:cs typeface="+mn-cs"/>
            </a:rPr>
            <a:t> der </a:t>
          </a:r>
          <a:r>
            <a:rPr kumimoji="0" lang="fr-FR" sz="1600" b="1" i="0" u="none" strike="noStrike" cap="none" normalizeH="0" baseline="0" dirty="0" err="1" smtClean="0">
              <a:ln>
                <a:noFill/>
              </a:ln>
              <a:solidFill>
                <a:srgbClr val="0C2D69"/>
              </a:solidFill>
              <a:effectLst/>
              <a:latin typeface="+mn-lt"/>
              <a:ea typeface="+mn-ea"/>
              <a:cs typeface="+mn-cs"/>
            </a:rPr>
            <a:t>Technik</a:t>
          </a:r>
          <a:r>
            <a:rPr kumimoji="0" lang="fr-FR" sz="1600" b="1" i="0" u="none" strike="noStrike" cap="none" normalizeH="0" baseline="0" dirty="0" smtClean="0">
              <a:ln>
                <a:noFill/>
              </a:ln>
              <a:solidFill>
                <a:srgbClr val="0C2D69"/>
              </a:solidFill>
              <a:effectLst/>
              <a:latin typeface="+mn-lt"/>
              <a:ea typeface="+mn-ea"/>
              <a:cs typeface="+mn-cs"/>
            </a:rPr>
            <a:t>, der </a:t>
          </a:r>
          <a:r>
            <a:rPr kumimoji="0" lang="fr-FR" sz="1600" b="1" i="0" u="none" strike="noStrike" cap="none" normalizeH="0" baseline="0" dirty="0" err="1" smtClean="0">
              <a:ln>
                <a:noFill/>
              </a:ln>
              <a:solidFill>
                <a:srgbClr val="0C2D69"/>
              </a:solidFill>
              <a:effectLst/>
              <a:latin typeface="+mn-lt"/>
              <a:ea typeface="+mn-ea"/>
              <a:cs typeface="+mn-cs"/>
            </a:rPr>
            <a:t>Hygiene</a:t>
          </a:r>
          <a:r>
            <a:rPr kumimoji="0" lang="fr-FR" sz="1600" b="1" i="0" u="none" strike="noStrike" cap="none" normalizeH="0" baseline="0" dirty="0" smtClean="0">
              <a:ln>
                <a:noFill/>
              </a:ln>
              <a:solidFill>
                <a:srgbClr val="0C2D69"/>
              </a:solidFill>
              <a:effectLst/>
              <a:latin typeface="+mn-lt"/>
              <a:ea typeface="+mn-ea"/>
              <a:cs typeface="+mn-cs"/>
            </a:rPr>
            <a:t> </a:t>
          </a:r>
          <a:r>
            <a:rPr kumimoji="0" lang="fr-FR" sz="1600" b="1" i="0" u="none" strike="noStrike" cap="none" normalizeH="0" baseline="0" dirty="0" err="1" smtClean="0">
              <a:ln>
                <a:noFill/>
              </a:ln>
              <a:solidFill>
                <a:srgbClr val="0C2D69"/>
              </a:solidFill>
              <a:effectLst/>
              <a:latin typeface="+mn-lt"/>
              <a:ea typeface="+mn-ea"/>
              <a:cs typeface="+mn-cs"/>
            </a:rPr>
            <a:t>und</a:t>
          </a:r>
          <a:r>
            <a:rPr kumimoji="0" lang="fr-FR" sz="1600" b="1" i="0" u="none" strike="noStrike" cap="none" normalizeH="0" baseline="0" dirty="0" smtClean="0">
              <a:ln>
                <a:noFill/>
              </a:ln>
              <a:solidFill>
                <a:srgbClr val="0C2D69"/>
              </a:solidFill>
              <a:effectLst/>
              <a:latin typeface="+mn-lt"/>
              <a:ea typeface="+mn-ea"/>
              <a:cs typeface="+mn-cs"/>
            </a:rPr>
            <a:t> der </a:t>
          </a:r>
          <a:r>
            <a:rPr kumimoji="0" lang="fr-FR" sz="1600" b="1" i="0" u="none" strike="noStrike" cap="none" normalizeH="0" baseline="0" dirty="0" err="1" smtClean="0">
              <a:ln>
                <a:noFill/>
              </a:ln>
              <a:solidFill>
                <a:srgbClr val="0C2D69"/>
              </a:solidFill>
              <a:effectLst/>
              <a:latin typeface="+mn-lt"/>
              <a:ea typeface="+mn-ea"/>
              <a:cs typeface="+mn-cs"/>
            </a:rPr>
            <a:t>Arbeitsmedizin</a:t>
          </a:r>
          <a:r>
            <a:rPr kumimoji="0" lang="fr-FR" sz="1600" b="1" i="0" u="none" strike="noStrike" cap="none" normalizeH="0" baseline="0" dirty="0" smtClean="0">
              <a:ln>
                <a:noFill/>
              </a:ln>
              <a:solidFill>
                <a:srgbClr val="0C2D69"/>
              </a:solidFill>
              <a:effectLst/>
              <a:latin typeface="+mn-lt"/>
              <a:ea typeface="+mn-ea"/>
              <a:cs typeface="+mn-cs"/>
            </a:rPr>
            <a:t>; </a:t>
          </a:r>
          <a:r>
            <a:rPr kumimoji="0" lang="fr-FR" sz="1600" b="1" i="0" u="none" strike="noStrike" cap="none" normalizeH="0" baseline="0" dirty="0" err="1" smtClean="0">
              <a:ln>
                <a:noFill/>
              </a:ln>
              <a:solidFill>
                <a:srgbClr val="0C2D69"/>
              </a:solidFill>
              <a:effectLst/>
              <a:latin typeface="+mn-lt"/>
              <a:ea typeface="+mn-ea"/>
              <a:cs typeface="+mn-cs"/>
            </a:rPr>
            <a:t>Erkenntnisse</a:t>
          </a:r>
          <a:r>
            <a:rPr kumimoji="0" lang="fr-FR" sz="1600" b="1" i="0" u="none" strike="noStrike" cap="none" normalizeH="0" baseline="0" dirty="0" smtClean="0">
              <a:ln>
                <a:noFill/>
              </a:ln>
              <a:solidFill>
                <a:srgbClr val="0C2D69"/>
              </a:solidFill>
              <a:effectLst/>
              <a:latin typeface="+mn-lt"/>
              <a:ea typeface="+mn-ea"/>
              <a:cs typeface="+mn-cs"/>
            </a:rPr>
            <a:t> der Ergonomie</a:t>
          </a:r>
          <a:endParaRPr lang="en-US" sz="1600" b="1" dirty="0">
            <a:solidFill>
              <a:srgbClr val="0C2D69"/>
            </a:solidFill>
            <a:latin typeface="+mn-lt"/>
          </a:endParaRPr>
        </a:p>
      </dgm:t>
    </dgm:pt>
    <dgm:pt modelId="{109F534A-2E33-4104-823D-0016DB91FD42}" type="parTrans" cxnId="{DABBC91A-C1FB-41B7-BB98-1211E0D46AA3}">
      <dgm:prSet/>
      <dgm:spPr/>
      <dgm:t>
        <a:bodyPr/>
        <a:lstStyle/>
        <a:p>
          <a:endParaRPr lang="en-US"/>
        </a:p>
      </dgm:t>
    </dgm:pt>
    <dgm:pt modelId="{D05FC6A2-EEA1-4A8B-A831-7CC00BA06752}" type="sibTrans" cxnId="{DABBC91A-C1FB-41B7-BB98-1211E0D46AA3}">
      <dgm:prSet/>
      <dgm:spPr/>
      <dgm:t>
        <a:bodyPr/>
        <a:lstStyle/>
        <a:p>
          <a:endParaRPr lang="en-US"/>
        </a:p>
      </dgm:t>
    </dgm:pt>
    <dgm:pt modelId="{E22474F0-B3EF-4A24-9C94-688724EFB865}">
      <dgm:prSet custT="1"/>
      <dgm:spPr/>
      <dgm:t>
        <a:bodyPr/>
        <a:lstStyle/>
        <a:p>
          <a:pPr rtl="0"/>
          <a:r>
            <a:rPr kumimoji="0" lang="fr-FR" sz="1600" b="1" i="0" u="none" strike="noStrike" cap="none" normalizeH="0" baseline="0" dirty="0" err="1" smtClean="0">
              <a:ln>
                <a:noFill/>
              </a:ln>
              <a:solidFill>
                <a:srgbClr val="0C2D69"/>
              </a:solidFill>
              <a:effectLst/>
              <a:latin typeface="+mn-lt"/>
              <a:ea typeface="+mn-ea"/>
              <a:cs typeface="+mn-cs"/>
            </a:rPr>
            <a:t>Empfehlungen</a:t>
          </a:r>
          <a:r>
            <a:rPr kumimoji="0" lang="fr-FR" sz="1600" b="1" i="0" u="none" strike="noStrike" cap="none" normalizeH="0" baseline="0" dirty="0" smtClean="0">
              <a:ln>
                <a:noFill/>
              </a:ln>
              <a:solidFill>
                <a:srgbClr val="0C2D69"/>
              </a:solidFill>
              <a:effectLst/>
              <a:latin typeface="+mn-lt"/>
              <a:ea typeface="+mn-ea"/>
              <a:cs typeface="+mn-cs"/>
            </a:rPr>
            <a:t> </a:t>
          </a:r>
          <a:r>
            <a:rPr kumimoji="0" lang="fr-FR" sz="1600" b="1" i="0" u="none" strike="noStrike" cap="none" normalizeH="0" baseline="0" dirty="0" err="1" smtClean="0">
              <a:ln>
                <a:noFill/>
              </a:ln>
              <a:solidFill>
                <a:srgbClr val="0C2D69"/>
              </a:solidFill>
              <a:effectLst/>
              <a:latin typeface="+mn-lt"/>
              <a:ea typeface="+mn-ea"/>
              <a:cs typeface="+mn-cs"/>
            </a:rPr>
            <a:t>zur</a:t>
          </a:r>
          <a:r>
            <a:rPr kumimoji="0" lang="fr-FR" sz="1600" b="1" i="0" u="none" strike="noStrike" cap="none" normalizeH="0" baseline="0" dirty="0" smtClean="0">
              <a:ln>
                <a:noFill/>
              </a:ln>
              <a:solidFill>
                <a:srgbClr val="0C2D69"/>
              </a:solidFill>
              <a:effectLst/>
              <a:latin typeface="+mn-lt"/>
              <a:ea typeface="+mn-ea"/>
              <a:cs typeface="+mn-cs"/>
            </a:rPr>
            <a:t> </a:t>
          </a:r>
          <a:r>
            <a:rPr kumimoji="0" lang="fr-FR" sz="1600" b="1" i="0" u="none" strike="noStrike" cap="none" normalizeH="0" baseline="0" dirty="0" err="1" smtClean="0">
              <a:ln>
                <a:noFill/>
              </a:ln>
              <a:solidFill>
                <a:srgbClr val="0C2D69"/>
              </a:solidFill>
              <a:effectLst/>
              <a:latin typeface="+mn-lt"/>
              <a:ea typeface="+mn-ea"/>
              <a:cs typeface="+mn-cs"/>
            </a:rPr>
            <a:t>Unfallverhütung</a:t>
          </a:r>
          <a:endParaRPr kumimoji="0" lang="fr-FR" sz="1600" b="1" i="0" u="none" strike="noStrike" cap="none" normalizeH="0" baseline="0" dirty="0" smtClean="0">
            <a:ln>
              <a:noFill/>
            </a:ln>
            <a:solidFill>
              <a:srgbClr val="0C2D69"/>
            </a:solidFill>
            <a:effectLst/>
            <a:latin typeface="+mn-lt"/>
            <a:ea typeface="+mn-ea"/>
            <a:cs typeface="+mn-cs"/>
          </a:endParaRPr>
        </a:p>
      </dgm:t>
    </dgm:pt>
    <dgm:pt modelId="{1D40640C-6C17-4B67-9F9F-6FBED89CF5DD}" type="parTrans" cxnId="{E90A9CCD-8AC5-4979-A115-F688A83974A1}">
      <dgm:prSet/>
      <dgm:spPr/>
      <dgm:t>
        <a:bodyPr/>
        <a:lstStyle/>
        <a:p>
          <a:endParaRPr lang="en-US"/>
        </a:p>
      </dgm:t>
    </dgm:pt>
    <dgm:pt modelId="{ED90A42B-5330-42BF-BEF0-2CEECBCBD9B8}" type="sibTrans" cxnId="{E90A9CCD-8AC5-4979-A115-F688A83974A1}">
      <dgm:prSet/>
      <dgm:spPr/>
      <dgm:t>
        <a:bodyPr/>
        <a:lstStyle/>
        <a:p>
          <a:endParaRPr lang="en-US"/>
        </a:p>
      </dgm:t>
    </dgm:pt>
    <dgm:pt modelId="{F08B0CC0-E0D1-49D1-97DF-9FE88FEC6597}" type="pres">
      <dgm:prSet presAssocID="{856736C9-DADB-4162-AC46-E1FAD250F771}" presName="Name0" presStyleCnt="0">
        <dgm:presLayoutVars>
          <dgm:dir/>
          <dgm:animLvl val="lvl"/>
          <dgm:resizeHandles val="exact"/>
        </dgm:presLayoutVars>
      </dgm:prSet>
      <dgm:spPr/>
    </dgm:pt>
    <dgm:pt modelId="{E4E4C5FF-0396-4F0F-B6E9-16EE48B2164D}" type="pres">
      <dgm:prSet presAssocID="{EE90F22C-FE54-493A-9984-AF35B4490C6B}" presName="Name8" presStyleCnt="0"/>
      <dgm:spPr/>
    </dgm:pt>
    <dgm:pt modelId="{357380C9-13D0-43FF-9481-3D2681F1C67D}" type="pres">
      <dgm:prSet presAssocID="{EE90F22C-FE54-493A-9984-AF35B4490C6B}" presName="level" presStyleLbl="node1" presStyleIdx="0" presStyleCnt="5">
        <dgm:presLayoutVars>
          <dgm:chMax val="1"/>
          <dgm:bulletEnabled val="1"/>
        </dgm:presLayoutVars>
      </dgm:prSet>
      <dgm:spPr/>
      <dgm:t>
        <a:bodyPr/>
        <a:lstStyle/>
        <a:p>
          <a:endParaRPr lang="en-US"/>
        </a:p>
      </dgm:t>
    </dgm:pt>
    <dgm:pt modelId="{96327A76-BFCA-47B0-BD69-D81720448094}" type="pres">
      <dgm:prSet presAssocID="{EE90F22C-FE54-493A-9984-AF35B4490C6B}" presName="levelTx" presStyleLbl="revTx" presStyleIdx="0" presStyleCnt="0">
        <dgm:presLayoutVars>
          <dgm:chMax val="1"/>
          <dgm:bulletEnabled val="1"/>
        </dgm:presLayoutVars>
      </dgm:prSet>
      <dgm:spPr/>
      <dgm:t>
        <a:bodyPr/>
        <a:lstStyle/>
        <a:p>
          <a:endParaRPr lang="en-US"/>
        </a:p>
      </dgm:t>
    </dgm:pt>
    <dgm:pt modelId="{3517AE26-C8C9-4314-8945-68DE58DD2F8C}" type="pres">
      <dgm:prSet presAssocID="{1E2555A0-51B0-4D3F-A868-9434EE3D624C}" presName="Name8" presStyleCnt="0"/>
      <dgm:spPr/>
    </dgm:pt>
    <dgm:pt modelId="{62A252D4-379A-4702-9105-752948EA7787}" type="pres">
      <dgm:prSet presAssocID="{1E2555A0-51B0-4D3F-A868-9434EE3D624C}" presName="level" presStyleLbl="node1" presStyleIdx="1" presStyleCnt="5">
        <dgm:presLayoutVars>
          <dgm:chMax val="1"/>
          <dgm:bulletEnabled val="1"/>
        </dgm:presLayoutVars>
      </dgm:prSet>
      <dgm:spPr/>
      <dgm:t>
        <a:bodyPr/>
        <a:lstStyle/>
        <a:p>
          <a:endParaRPr lang="en-US"/>
        </a:p>
      </dgm:t>
    </dgm:pt>
    <dgm:pt modelId="{4EE2733F-D069-4DC8-B09E-40CFDB6FEC2B}" type="pres">
      <dgm:prSet presAssocID="{1E2555A0-51B0-4D3F-A868-9434EE3D624C}" presName="levelTx" presStyleLbl="revTx" presStyleIdx="0" presStyleCnt="0">
        <dgm:presLayoutVars>
          <dgm:chMax val="1"/>
          <dgm:bulletEnabled val="1"/>
        </dgm:presLayoutVars>
      </dgm:prSet>
      <dgm:spPr/>
      <dgm:t>
        <a:bodyPr/>
        <a:lstStyle/>
        <a:p>
          <a:endParaRPr lang="en-US"/>
        </a:p>
      </dgm:t>
    </dgm:pt>
    <dgm:pt modelId="{8D9E5144-77BA-452C-B67C-C2873FCA697B}" type="pres">
      <dgm:prSet presAssocID="{3517D720-01DC-42BC-9D1F-31413DF1A23B}" presName="Name8" presStyleCnt="0"/>
      <dgm:spPr/>
    </dgm:pt>
    <dgm:pt modelId="{23F6D76B-26B6-480A-9F64-A7DB30E71B5B}" type="pres">
      <dgm:prSet presAssocID="{3517D720-01DC-42BC-9D1F-31413DF1A23B}" presName="level" presStyleLbl="node1" presStyleIdx="2" presStyleCnt="5">
        <dgm:presLayoutVars>
          <dgm:chMax val="1"/>
          <dgm:bulletEnabled val="1"/>
        </dgm:presLayoutVars>
      </dgm:prSet>
      <dgm:spPr/>
      <dgm:t>
        <a:bodyPr/>
        <a:lstStyle/>
        <a:p>
          <a:endParaRPr lang="en-US"/>
        </a:p>
      </dgm:t>
    </dgm:pt>
    <dgm:pt modelId="{588A315C-8DEC-44D5-A01C-3E080B75502D}" type="pres">
      <dgm:prSet presAssocID="{3517D720-01DC-42BC-9D1F-31413DF1A23B}" presName="levelTx" presStyleLbl="revTx" presStyleIdx="0" presStyleCnt="0">
        <dgm:presLayoutVars>
          <dgm:chMax val="1"/>
          <dgm:bulletEnabled val="1"/>
        </dgm:presLayoutVars>
      </dgm:prSet>
      <dgm:spPr/>
      <dgm:t>
        <a:bodyPr/>
        <a:lstStyle/>
        <a:p>
          <a:endParaRPr lang="en-US"/>
        </a:p>
      </dgm:t>
    </dgm:pt>
    <dgm:pt modelId="{5F80B6F3-C28F-4517-AE73-822E53943EBB}" type="pres">
      <dgm:prSet presAssocID="{E22474F0-B3EF-4A24-9C94-688724EFB865}" presName="Name8" presStyleCnt="0"/>
      <dgm:spPr/>
    </dgm:pt>
    <dgm:pt modelId="{2CC9C70F-D210-4466-A2EA-E1454838FB49}" type="pres">
      <dgm:prSet presAssocID="{E22474F0-B3EF-4A24-9C94-688724EFB865}" presName="level" presStyleLbl="node1" presStyleIdx="3" presStyleCnt="5">
        <dgm:presLayoutVars>
          <dgm:chMax val="1"/>
          <dgm:bulletEnabled val="1"/>
        </dgm:presLayoutVars>
      </dgm:prSet>
      <dgm:spPr/>
      <dgm:t>
        <a:bodyPr/>
        <a:lstStyle/>
        <a:p>
          <a:endParaRPr lang="en-US"/>
        </a:p>
      </dgm:t>
    </dgm:pt>
    <dgm:pt modelId="{B50CBAFB-CBBA-4FF5-BABC-CF9F249BDC5C}" type="pres">
      <dgm:prSet presAssocID="{E22474F0-B3EF-4A24-9C94-688724EFB865}" presName="levelTx" presStyleLbl="revTx" presStyleIdx="0" presStyleCnt="0">
        <dgm:presLayoutVars>
          <dgm:chMax val="1"/>
          <dgm:bulletEnabled val="1"/>
        </dgm:presLayoutVars>
      </dgm:prSet>
      <dgm:spPr/>
      <dgm:t>
        <a:bodyPr/>
        <a:lstStyle/>
        <a:p>
          <a:endParaRPr lang="en-US"/>
        </a:p>
      </dgm:t>
    </dgm:pt>
    <dgm:pt modelId="{8A1D41DE-D4DA-44F6-9B37-BAEEC7F5D83D}" type="pres">
      <dgm:prSet presAssocID="{26BC919F-DCDF-42DA-A49B-2916E736CF3E}" presName="Name8" presStyleCnt="0"/>
      <dgm:spPr/>
    </dgm:pt>
    <dgm:pt modelId="{84A57436-CD34-4A6D-BD9C-51F388209507}" type="pres">
      <dgm:prSet presAssocID="{26BC919F-DCDF-42DA-A49B-2916E736CF3E}" presName="level" presStyleLbl="node1" presStyleIdx="4" presStyleCnt="5" custLinFactNeighborX="7145" custLinFactNeighborY="5733">
        <dgm:presLayoutVars>
          <dgm:chMax val="1"/>
          <dgm:bulletEnabled val="1"/>
        </dgm:presLayoutVars>
      </dgm:prSet>
      <dgm:spPr/>
      <dgm:t>
        <a:bodyPr/>
        <a:lstStyle/>
        <a:p>
          <a:endParaRPr lang="en-US"/>
        </a:p>
      </dgm:t>
    </dgm:pt>
    <dgm:pt modelId="{78AC57BD-3912-497A-AF31-580A97405400}" type="pres">
      <dgm:prSet presAssocID="{26BC919F-DCDF-42DA-A49B-2916E736CF3E}" presName="levelTx" presStyleLbl="revTx" presStyleIdx="0" presStyleCnt="0">
        <dgm:presLayoutVars>
          <dgm:chMax val="1"/>
          <dgm:bulletEnabled val="1"/>
        </dgm:presLayoutVars>
      </dgm:prSet>
      <dgm:spPr/>
      <dgm:t>
        <a:bodyPr/>
        <a:lstStyle/>
        <a:p>
          <a:endParaRPr lang="en-US"/>
        </a:p>
      </dgm:t>
    </dgm:pt>
  </dgm:ptLst>
  <dgm:cxnLst>
    <dgm:cxn modelId="{26674B57-BFCF-415E-9910-AD0083CAF731}" type="presOf" srcId="{E22474F0-B3EF-4A24-9C94-688724EFB865}" destId="{2CC9C70F-D210-4466-A2EA-E1454838FB49}" srcOrd="0" destOrd="0" presId="urn:microsoft.com/office/officeart/2005/8/layout/pyramid1"/>
    <dgm:cxn modelId="{1C70131F-571A-40A9-8815-8428F4DE4015}" type="presOf" srcId="{26BC919F-DCDF-42DA-A49B-2916E736CF3E}" destId="{78AC57BD-3912-497A-AF31-580A97405400}" srcOrd="1" destOrd="0" presId="urn:microsoft.com/office/officeart/2005/8/layout/pyramid1"/>
    <dgm:cxn modelId="{E90A9CCD-8AC5-4979-A115-F688A83974A1}" srcId="{856736C9-DADB-4162-AC46-E1FAD250F771}" destId="{E22474F0-B3EF-4A24-9C94-688724EFB865}" srcOrd="3" destOrd="0" parTransId="{1D40640C-6C17-4B67-9F9F-6FBED89CF5DD}" sibTransId="{ED90A42B-5330-42BF-BEF0-2CEECBCBD9B8}"/>
    <dgm:cxn modelId="{9241463F-6F2B-41F3-BA53-77B8843607D4}" srcId="{856736C9-DADB-4162-AC46-E1FAD250F771}" destId="{EE90F22C-FE54-493A-9984-AF35B4490C6B}" srcOrd="0" destOrd="0" parTransId="{401654FC-484A-4000-840E-36C3D1D484B5}" sibTransId="{3CF030BB-06AC-4CA6-940D-6B1AA4B905CB}"/>
    <dgm:cxn modelId="{DABBC91A-C1FB-41B7-BB98-1211E0D46AA3}" srcId="{856736C9-DADB-4162-AC46-E1FAD250F771}" destId="{26BC919F-DCDF-42DA-A49B-2916E736CF3E}" srcOrd="4" destOrd="0" parTransId="{109F534A-2E33-4104-823D-0016DB91FD42}" sibTransId="{D05FC6A2-EEA1-4A8B-A831-7CC00BA06752}"/>
    <dgm:cxn modelId="{F9D2A341-4895-4A92-90D4-B32500EFC124}" type="presOf" srcId="{26BC919F-DCDF-42DA-A49B-2916E736CF3E}" destId="{84A57436-CD34-4A6D-BD9C-51F388209507}" srcOrd="0" destOrd="0" presId="urn:microsoft.com/office/officeart/2005/8/layout/pyramid1"/>
    <dgm:cxn modelId="{60A29323-DACC-4DB0-9669-DF3E81BC1B46}" type="presOf" srcId="{1E2555A0-51B0-4D3F-A868-9434EE3D624C}" destId="{62A252D4-379A-4702-9105-752948EA7787}" srcOrd="0" destOrd="0" presId="urn:microsoft.com/office/officeart/2005/8/layout/pyramid1"/>
    <dgm:cxn modelId="{A39EF10A-0E24-4BD9-8305-98255E7F3C98}" type="presOf" srcId="{EE90F22C-FE54-493A-9984-AF35B4490C6B}" destId="{357380C9-13D0-43FF-9481-3D2681F1C67D}" srcOrd="0" destOrd="0" presId="urn:microsoft.com/office/officeart/2005/8/layout/pyramid1"/>
    <dgm:cxn modelId="{8E984555-AD97-41DE-B554-EB76FA00D5A6}" srcId="{856736C9-DADB-4162-AC46-E1FAD250F771}" destId="{1E2555A0-51B0-4D3F-A868-9434EE3D624C}" srcOrd="1" destOrd="0" parTransId="{F78CC99B-C7BB-4B85-9997-FF14F06D33BA}" sibTransId="{03E50C4C-DB9B-4160-B10C-CFB95EA0C25B}"/>
    <dgm:cxn modelId="{38C7EC69-EB03-4D8D-9FD6-72A4D49554FE}" type="presOf" srcId="{3517D720-01DC-42BC-9D1F-31413DF1A23B}" destId="{23F6D76B-26B6-480A-9F64-A7DB30E71B5B}" srcOrd="0" destOrd="0" presId="urn:microsoft.com/office/officeart/2005/8/layout/pyramid1"/>
    <dgm:cxn modelId="{A91D91DD-4898-444E-B08A-4981CA00DDED}" type="presOf" srcId="{856736C9-DADB-4162-AC46-E1FAD250F771}" destId="{F08B0CC0-E0D1-49D1-97DF-9FE88FEC6597}" srcOrd="0" destOrd="0" presId="urn:microsoft.com/office/officeart/2005/8/layout/pyramid1"/>
    <dgm:cxn modelId="{D1DEE3F1-48A0-4EE1-AFD4-FEED855AA9DA}" type="presOf" srcId="{3517D720-01DC-42BC-9D1F-31413DF1A23B}" destId="{588A315C-8DEC-44D5-A01C-3E080B75502D}" srcOrd="1" destOrd="0" presId="urn:microsoft.com/office/officeart/2005/8/layout/pyramid1"/>
    <dgm:cxn modelId="{00DE5B92-90FE-49CA-8576-B446BC579F61}" type="presOf" srcId="{EE90F22C-FE54-493A-9984-AF35B4490C6B}" destId="{96327A76-BFCA-47B0-BD69-D81720448094}" srcOrd="1" destOrd="0" presId="urn:microsoft.com/office/officeart/2005/8/layout/pyramid1"/>
    <dgm:cxn modelId="{C922E41E-B218-4F22-80C7-C45EED6C0B8D}" srcId="{856736C9-DADB-4162-AC46-E1FAD250F771}" destId="{3517D720-01DC-42BC-9D1F-31413DF1A23B}" srcOrd="2" destOrd="0" parTransId="{9DADF900-72FE-4F0A-88EF-CD624625E9EB}" sibTransId="{710C212A-6727-41E7-BE7A-A994A4A8FC81}"/>
    <dgm:cxn modelId="{8F3DF12C-0262-471D-9CE7-09D24DF35E1D}" type="presOf" srcId="{1E2555A0-51B0-4D3F-A868-9434EE3D624C}" destId="{4EE2733F-D069-4DC8-B09E-40CFDB6FEC2B}" srcOrd="1" destOrd="0" presId="urn:microsoft.com/office/officeart/2005/8/layout/pyramid1"/>
    <dgm:cxn modelId="{027ACEC2-5D21-4991-AE86-159098A274FB}" type="presOf" srcId="{E22474F0-B3EF-4A24-9C94-688724EFB865}" destId="{B50CBAFB-CBBA-4FF5-BABC-CF9F249BDC5C}" srcOrd="1" destOrd="0" presId="urn:microsoft.com/office/officeart/2005/8/layout/pyramid1"/>
    <dgm:cxn modelId="{7E6D0BCE-B9C5-4393-9CAF-1D8863CE61B4}" type="presParOf" srcId="{F08B0CC0-E0D1-49D1-97DF-9FE88FEC6597}" destId="{E4E4C5FF-0396-4F0F-B6E9-16EE48B2164D}" srcOrd="0" destOrd="0" presId="urn:microsoft.com/office/officeart/2005/8/layout/pyramid1"/>
    <dgm:cxn modelId="{7BEED25C-FF1A-44DB-9960-8B597728B850}" type="presParOf" srcId="{E4E4C5FF-0396-4F0F-B6E9-16EE48B2164D}" destId="{357380C9-13D0-43FF-9481-3D2681F1C67D}" srcOrd="0" destOrd="0" presId="urn:microsoft.com/office/officeart/2005/8/layout/pyramid1"/>
    <dgm:cxn modelId="{C8C3501F-DDB6-45D2-B8C3-C8E2EC558665}" type="presParOf" srcId="{E4E4C5FF-0396-4F0F-B6E9-16EE48B2164D}" destId="{96327A76-BFCA-47B0-BD69-D81720448094}" srcOrd="1" destOrd="0" presId="urn:microsoft.com/office/officeart/2005/8/layout/pyramid1"/>
    <dgm:cxn modelId="{ECF87B1D-F809-4794-A808-0B3692F61D64}" type="presParOf" srcId="{F08B0CC0-E0D1-49D1-97DF-9FE88FEC6597}" destId="{3517AE26-C8C9-4314-8945-68DE58DD2F8C}" srcOrd="1" destOrd="0" presId="urn:microsoft.com/office/officeart/2005/8/layout/pyramid1"/>
    <dgm:cxn modelId="{8EEF7742-4304-4359-8052-6FFBD929DB50}" type="presParOf" srcId="{3517AE26-C8C9-4314-8945-68DE58DD2F8C}" destId="{62A252D4-379A-4702-9105-752948EA7787}" srcOrd="0" destOrd="0" presId="urn:microsoft.com/office/officeart/2005/8/layout/pyramid1"/>
    <dgm:cxn modelId="{DD7FD6AE-0D08-4E0C-89CE-250187308D90}" type="presParOf" srcId="{3517AE26-C8C9-4314-8945-68DE58DD2F8C}" destId="{4EE2733F-D069-4DC8-B09E-40CFDB6FEC2B}" srcOrd="1" destOrd="0" presId="urn:microsoft.com/office/officeart/2005/8/layout/pyramid1"/>
    <dgm:cxn modelId="{3E60AD0E-1E7C-447C-87A4-78AF813C75D2}" type="presParOf" srcId="{F08B0CC0-E0D1-49D1-97DF-9FE88FEC6597}" destId="{8D9E5144-77BA-452C-B67C-C2873FCA697B}" srcOrd="2" destOrd="0" presId="urn:microsoft.com/office/officeart/2005/8/layout/pyramid1"/>
    <dgm:cxn modelId="{E7909979-5E5A-4984-B4EF-82D3A6374312}" type="presParOf" srcId="{8D9E5144-77BA-452C-B67C-C2873FCA697B}" destId="{23F6D76B-26B6-480A-9F64-A7DB30E71B5B}" srcOrd="0" destOrd="0" presId="urn:microsoft.com/office/officeart/2005/8/layout/pyramid1"/>
    <dgm:cxn modelId="{54AE5AFF-815E-4396-B400-8C6D34B06E9F}" type="presParOf" srcId="{8D9E5144-77BA-452C-B67C-C2873FCA697B}" destId="{588A315C-8DEC-44D5-A01C-3E080B75502D}" srcOrd="1" destOrd="0" presId="urn:microsoft.com/office/officeart/2005/8/layout/pyramid1"/>
    <dgm:cxn modelId="{C79A081A-8A70-4105-A2C6-5C5312D55F68}" type="presParOf" srcId="{F08B0CC0-E0D1-49D1-97DF-9FE88FEC6597}" destId="{5F80B6F3-C28F-4517-AE73-822E53943EBB}" srcOrd="3" destOrd="0" presId="urn:microsoft.com/office/officeart/2005/8/layout/pyramid1"/>
    <dgm:cxn modelId="{ECB97D14-5D6E-4FEC-994C-888C67714D76}" type="presParOf" srcId="{5F80B6F3-C28F-4517-AE73-822E53943EBB}" destId="{2CC9C70F-D210-4466-A2EA-E1454838FB49}" srcOrd="0" destOrd="0" presId="urn:microsoft.com/office/officeart/2005/8/layout/pyramid1"/>
    <dgm:cxn modelId="{C506ED7D-0786-4371-9A72-5DC48063E6B4}" type="presParOf" srcId="{5F80B6F3-C28F-4517-AE73-822E53943EBB}" destId="{B50CBAFB-CBBA-4FF5-BABC-CF9F249BDC5C}" srcOrd="1" destOrd="0" presId="urn:microsoft.com/office/officeart/2005/8/layout/pyramid1"/>
    <dgm:cxn modelId="{39DE55CC-CDE2-4CFE-84DE-3BF60A26B945}" type="presParOf" srcId="{F08B0CC0-E0D1-49D1-97DF-9FE88FEC6597}" destId="{8A1D41DE-D4DA-44F6-9B37-BAEEC7F5D83D}" srcOrd="4" destOrd="0" presId="urn:microsoft.com/office/officeart/2005/8/layout/pyramid1"/>
    <dgm:cxn modelId="{E2CA6044-6C2C-4C2D-B103-3B8DDE7DAD1A}" type="presParOf" srcId="{8A1D41DE-D4DA-44F6-9B37-BAEEC7F5D83D}" destId="{84A57436-CD34-4A6D-BD9C-51F388209507}" srcOrd="0" destOrd="0" presId="urn:microsoft.com/office/officeart/2005/8/layout/pyramid1"/>
    <dgm:cxn modelId="{816156CF-1332-42F0-816C-C47D77A2F067}" type="presParOf" srcId="{8A1D41DE-D4DA-44F6-9B37-BAEEC7F5D83D}" destId="{78AC57BD-3912-497A-AF31-580A9740540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8B399-E53C-47B8-9F74-E9C45D1F4BEA}" type="doc">
      <dgm:prSet loTypeId="urn:microsoft.com/office/officeart/2005/8/layout/hList7" loCatId="process" qsTypeId="urn:microsoft.com/office/officeart/2005/8/quickstyle/simple1" qsCatId="simple" csTypeId="urn:microsoft.com/office/officeart/2005/8/colors/accent3_2" csCatId="accent3" phldr="1"/>
      <dgm:spPr/>
    </dgm:pt>
    <dgm:pt modelId="{971AE9AE-0832-4CD3-BDEC-0EC3E0ED4283}">
      <dgm:prSet phldrT="[Text]"/>
      <dgm:spPr/>
      <dgm:t>
        <a:bodyPr/>
        <a:lstStyle/>
        <a:p>
          <a:r>
            <a:rPr lang="en-US" b="1" dirty="0" err="1" smtClean="0"/>
            <a:t>Einschreibung</a:t>
          </a:r>
          <a:r>
            <a:rPr lang="en-US" b="1" dirty="0" smtClean="0"/>
            <a:t> per </a:t>
          </a:r>
          <a:r>
            <a:rPr lang="en-US" b="1" dirty="0" err="1" smtClean="0"/>
            <a:t>Formular</a:t>
          </a:r>
          <a:r>
            <a:rPr lang="en-US" b="1" dirty="0" smtClean="0"/>
            <a:t> </a:t>
          </a:r>
          <a:r>
            <a:rPr lang="en-US" b="1" dirty="0" err="1" smtClean="0"/>
            <a:t>unter</a:t>
          </a:r>
          <a:r>
            <a:rPr lang="en-US" dirty="0" smtClean="0"/>
            <a:t> www.visionzero.lu</a:t>
          </a:r>
        </a:p>
        <a:p>
          <a:r>
            <a:rPr lang="en-US" dirty="0" err="1" smtClean="0"/>
            <a:t>Bestätigung</a:t>
          </a:r>
          <a:r>
            <a:rPr lang="en-US" dirty="0" smtClean="0"/>
            <a:t> der </a:t>
          </a:r>
          <a:r>
            <a:rPr lang="en-US" dirty="0" err="1" smtClean="0"/>
            <a:t>Einschreibung</a:t>
          </a:r>
          <a:r>
            <a:rPr lang="en-US" dirty="0" smtClean="0"/>
            <a:t> per      e-mail</a:t>
          </a:r>
          <a:endParaRPr lang="en-US" dirty="0"/>
        </a:p>
      </dgm:t>
    </dgm:pt>
    <dgm:pt modelId="{4A66B5E8-BD80-41F6-8E77-DE44E05D23E0}" type="parTrans" cxnId="{99F92F75-F98C-42FB-993F-70108290E45D}">
      <dgm:prSet/>
      <dgm:spPr/>
      <dgm:t>
        <a:bodyPr/>
        <a:lstStyle/>
        <a:p>
          <a:endParaRPr lang="en-US"/>
        </a:p>
      </dgm:t>
    </dgm:pt>
    <dgm:pt modelId="{A86C3683-22FE-43CF-B08D-D375553E0CF6}" type="sibTrans" cxnId="{99F92F75-F98C-42FB-993F-70108290E45D}">
      <dgm:prSet/>
      <dgm:spPr/>
      <dgm:t>
        <a:bodyPr/>
        <a:lstStyle/>
        <a:p>
          <a:endParaRPr lang="en-US"/>
        </a:p>
      </dgm:t>
    </dgm:pt>
    <dgm:pt modelId="{1716DBB5-FC9B-490D-874F-BB563D9462A6}">
      <dgm:prSet phldrT="[Text]"/>
      <dgm:spPr/>
      <dgm:t>
        <a:bodyPr/>
        <a:lstStyle/>
        <a:p>
          <a:r>
            <a:rPr lang="en-US" b="1" dirty="0" err="1" smtClean="0"/>
            <a:t>Liste</a:t>
          </a:r>
          <a:r>
            <a:rPr lang="en-US" b="1" dirty="0" smtClean="0"/>
            <a:t> der </a:t>
          </a:r>
          <a:r>
            <a:rPr lang="en-US" b="1" dirty="0" err="1" smtClean="0"/>
            <a:t>Mitglieder</a:t>
          </a:r>
          <a:endParaRPr lang="en-US" b="1" dirty="0" smtClean="0"/>
        </a:p>
        <a:p>
          <a:r>
            <a:rPr lang="en-US" dirty="0" err="1" smtClean="0"/>
            <a:t>Veröffentlichung</a:t>
          </a:r>
          <a:r>
            <a:rPr lang="en-US" dirty="0" smtClean="0"/>
            <a:t> des </a:t>
          </a:r>
          <a:r>
            <a:rPr lang="en-US" dirty="0" err="1" smtClean="0"/>
            <a:t>Betriebs</a:t>
          </a:r>
          <a:r>
            <a:rPr lang="en-US" dirty="0" smtClean="0"/>
            <a:t> </a:t>
          </a:r>
          <a:r>
            <a:rPr lang="en-US" dirty="0" err="1" smtClean="0"/>
            <a:t>unter</a:t>
          </a:r>
          <a:r>
            <a:rPr lang="en-US" dirty="0" smtClean="0"/>
            <a:t> der </a:t>
          </a:r>
          <a:r>
            <a:rPr lang="en-US" dirty="0" err="1" smtClean="0"/>
            <a:t>Liste</a:t>
          </a:r>
          <a:r>
            <a:rPr lang="en-US" dirty="0" smtClean="0"/>
            <a:t> der </a:t>
          </a:r>
          <a:r>
            <a:rPr lang="en-US" dirty="0" err="1" smtClean="0"/>
            <a:t>Mitglieder</a:t>
          </a:r>
          <a:endParaRPr lang="en-US" dirty="0" smtClean="0"/>
        </a:p>
        <a:p>
          <a:r>
            <a:rPr lang="en-US" dirty="0" err="1" smtClean="0"/>
            <a:t>Zurzeit</a:t>
          </a:r>
          <a:r>
            <a:rPr lang="en-US" dirty="0" smtClean="0"/>
            <a:t> 250 </a:t>
          </a:r>
          <a:r>
            <a:rPr lang="en-US" dirty="0" err="1" smtClean="0"/>
            <a:t>Betriebe</a:t>
          </a:r>
          <a:endParaRPr lang="en-US" dirty="0"/>
        </a:p>
      </dgm:t>
    </dgm:pt>
    <dgm:pt modelId="{B5494C0C-5AF2-40D8-9FD8-E0AD0E298710}" type="parTrans" cxnId="{96A68FAB-38AB-4D96-BBC4-1391725FD7B1}">
      <dgm:prSet/>
      <dgm:spPr/>
      <dgm:t>
        <a:bodyPr/>
        <a:lstStyle/>
        <a:p>
          <a:endParaRPr lang="en-US"/>
        </a:p>
      </dgm:t>
    </dgm:pt>
    <dgm:pt modelId="{C50AD470-62D0-41A2-82AE-46CC411BD0D5}" type="sibTrans" cxnId="{96A68FAB-38AB-4D96-BBC4-1391725FD7B1}">
      <dgm:prSet/>
      <dgm:spPr/>
      <dgm:t>
        <a:bodyPr/>
        <a:lstStyle/>
        <a:p>
          <a:endParaRPr lang="en-US"/>
        </a:p>
      </dgm:t>
    </dgm:pt>
    <dgm:pt modelId="{CB2B2931-1799-4542-8F76-8C7EE5B04873}">
      <dgm:prSet phldrT="[Text]"/>
      <dgm:spPr/>
      <dgm:t>
        <a:bodyPr/>
        <a:lstStyle/>
        <a:p>
          <a:r>
            <a:rPr lang="en-US" b="1" dirty="0" err="1" smtClean="0"/>
            <a:t>Zugang</a:t>
          </a:r>
          <a:r>
            <a:rPr lang="en-US" b="1" dirty="0" smtClean="0"/>
            <a:t> </a:t>
          </a:r>
          <a:r>
            <a:rPr lang="en-US" b="1" dirty="0" err="1" smtClean="0"/>
            <a:t>zum</a:t>
          </a:r>
          <a:r>
            <a:rPr lang="en-US" b="1" dirty="0" smtClean="0"/>
            <a:t> </a:t>
          </a:r>
          <a:r>
            <a:rPr lang="en-US" b="1" dirty="0" err="1" smtClean="0"/>
            <a:t>Mitgliederportal</a:t>
          </a:r>
          <a:endParaRPr lang="en-US" b="1" dirty="0" smtClean="0"/>
        </a:p>
        <a:p>
          <a:r>
            <a:rPr lang="en-US" dirty="0" err="1" smtClean="0"/>
            <a:t>Bereitstellung</a:t>
          </a:r>
          <a:r>
            <a:rPr lang="en-US" dirty="0" smtClean="0"/>
            <a:t> </a:t>
          </a:r>
          <a:r>
            <a:rPr lang="en-US" dirty="0" err="1" smtClean="0"/>
            <a:t>individuell</a:t>
          </a:r>
          <a:r>
            <a:rPr lang="en-US" dirty="0" smtClean="0"/>
            <a:t> </a:t>
          </a:r>
          <a:r>
            <a:rPr lang="en-US" dirty="0" err="1" smtClean="0"/>
            <a:t>gestalteter</a:t>
          </a:r>
          <a:r>
            <a:rPr lang="en-US" dirty="0" smtClean="0"/>
            <a:t> Poster, </a:t>
          </a:r>
          <a:r>
            <a:rPr lang="en-US" dirty="0" err="1" smtClean="0"/>
            <a:t>Bestellung</a:t>
          </a:r>
          <a:r>
            <a:rPr lang="en-US" dirty="0" smtClean="0"/>
            <a:t> </a:t>
          </a:r>
          <a:r>
            <a:rPr lang="en-US" dirty="0" err="1" smtClean="0"/>
            <a:t>individuell</a:t>
          </a:r>
          <a:r>
            <a:rPr lang="en-US" dirty="0" smtClean="0"/>
            <a:t> </a:t>
          </a:r>
          <a:r>
            <a:rPr lang="en-US" dirty="0" err="1" smtClean="0"/>
            <a:t>gestalteter</a:t>
          </a:r>
          <a:r>
            <a:rPr lang="en-US" dirty="0" smtClean="0"/>
            <a:t> </a:t>
          </a:r>
          <a:r>
            <a:rPr lang="en-US" dirty="0" err="1" smtClean="0"/>
            <a:t>Kommunikationsobjekte</a:t>
          </a:r>
          <a:r>
            <a:rPr lang="en-US" dirty="0" smtClean="0"/>
            <a:t>, </a:t>
          </a:r>
          <a:r>
            <a:rPr lang="en-US" dirty="0" err="1" smtClean="0"/>
            <a:t>Verwaltung</a:t>
          </a:r>
          <a:r>
            <a:rPr lang="en-US" dirty="0" smtClean="0"/>
            <a:t> der </a:t>
          </a:r>
          <a:r>
            <a:rPr lang="en-US" dirty="0" err="1" smtClean="0"/>
            <a:t>Unternehmensdaten</a:t>
          </a:r>
          <a:r>
            <a:rPr lang="en-US" dirty="0" smtClean="0"/>
            <a:t> und </a:t>
          </a:r>
          <a:r>
            <a:rPr lang="en-US" dirty="0" err="1" smtClean="0"/>
            <a:t>Hochladen</a:t>
          </a:r>
          <a:r>
            <a:rPr lang="en-US" dirty="0" smtClean="0"/>
            <a:t> des </a:t>
          </a:r>
          <a:r>
            <a:rPr lang="en-US" dirty="0" err="1" smtClean="0"/>
            <a:t>jährlichen</a:t>
          </a:r>
          <a:r>
            <a:rPr lang="en-US" dirty="0" smtClean="0"/>
            <a:t> </a:t>
          </a:r>
          <a:r>
            <a:rPr lang="en-US" dirty="0" err="1" smtClean="0"/>
            <a:t>Aktionsplanes</a:t>
          </a:r>
          <a:endParaRPr lang="en-US" dirty="0" smtClean="0"/>
        </a:p>
        <a:p>
          <a:r>
            <a:rPr lang="en-US" dirty="0" smtClean="0"/>
            <a:t> </a:t>
          </a:r>
          <a:endParaRPr lang="en-US" dirty="0"/>
        </a:p>
      </dgm:t>
    </dgm:pt>
    <dgm:pt modelId="{73FD3297-200B-49A4-8744-741FD84BD76C}" type="parTrans" cxnId="{F45743E6-13A7-4B2D-A606-C08882FDBDE6}">
      <dgm:prSet/>
      <dgm:spPr/>
      <dgm:t>
        <a:bodyPr/>
        <a:lstStyle/>
        <a:p>
          <a:endParaRPr lang="en-US"/>
        </a:p>
      </dgm:t>
    </dgm:pt>
    <dgm:pt modelId="{817BC32C-A8C5-4B4F-93EA-806C52DC28A4}" type="sibTrans" cxnId="{F45743E6-13A7-4B2D-A606-C08882FDBDE6}">
      <dgm:prSet/>
      <dgm:spPr/>
      <dgm:t>
        <a:bodyPr/>
        <a:lstStyle/>
        <a:p>
          <a:endParaRPr lang="en-US"/>
        </a:p>
      </dgm:t>
    </dgm:pt>
    <dgm:pt modelId="{35065147-B22F-451A-9427-F997254AA6AA}">
      <dgm:prSet phldrT="[Text]"/>
      <dgm:spPr/>
      <dgm:t>
        <a:bodyPr/>
        <a:lstStyle/>
        <a:p>
          <a:r>
            <a:rPr lang="en-US" b="1" dirty="0" err="1" smtClean="0"/>
            <a:t>Aktionsplan</a:t>
          </a:r>
          <a:endParaRPr lang="en-US" b="1" dirty="0" smtClean="0"/>
        </a:p>
        <a:p>
          <a:r>
            <a:rPr lang="en-US" dirty="0" err="1" smtClean="0"/>
            <a:t>Hinterlegen</a:t>
          </a:r>
          <a:r>
            <a:rPr lang="en-US" dirty="0" smtClean="0"/>
            <a:t> </a:t>
          </a:r>
          <a:r>
            <a:rPr lang="en-US" dirty="0" err="1" smtClean="0"/>
            <a:t>eines</a:t>
          </a:r>
          <a:r>
            <a:rPr lang="en-US" dirty="0" smtClean="0"/>
            <a:t> </a:t>
          </a:r>
          <a:r>
            <a:rPr lang="en-US" dirty="0" err="1" smtClean="0"/>
            <a:t>Aktionsplanes</a:t>
          </a:r>
          <a:r>
            <a:rPr lang="en-US" dirty="0" smtClean="0"/>
            <a:t>                </a:t>
          </a:r>
          <a:r>
            <a:rPr lang="en-US" dirty="0" err="1" smtClean="0"/>
            <a:t>Hochladung</a:t>
          </a:r>
          <a:r>
            <a:rPr lang="en-US" dirty="0" smtClean="0"/>
            <a:t> und </a:t>
          </a:r>
          <a:r>
            <a:rPr lang="en-US" dirty="0" err="1" smtClean="0"/>
            <a:t>Verwaltung</a:t>
          </a:r>
          <a:r>
            <a:rPr lang="en-US" dirty="0" smtClean="0"/>
            <a:t> des </a:t>
          </a:r>
          <a:r>
            <a:rPr lang="en-US" dirty="0" err="1" smtClean="0"/>
            <a:t>Aktionsplanes</a:t>
          </a:r>
          <a:r>
            <a:rPr lang="en-US" dirty="0" smtClean="0"/>
            <a:t> des </a:t>
          </a:r>
          <a:r>
            <a:rPr lang="en-US" dirty="0" err="1" smtClean="0"/>
            <a:t>Unternehmens</a:t>
          </a:r>
          <a:endParaRPr lang="en-US" dirty="0"/>
        </a:p>
      </dgm:t>
    </dgm:pt>
    <dgm:pt modelId="{7425778E-2524-46B5-9CC7-D5A2A78E9D89}" type="parTrans" cxnId="{97578B5F-A12A-4F90-AE5C-7E013C5791F0}">
      <dgm:prSet/>
      <dgm:spPr/>
      <dgm:t>
        <a:bodyPr/>
        <a:lstStyle/>
        <a:p>
          <a:endParaRPr lang="en-US"/>
        </a:p>
      </dgm:t>
    </dgm:pt>
    <dgm:pt modelId="{3F883A15-F96C-4E81-8BE6-89A90D4A80FD}" type="sibTrans" cxnId="{97578B5F-A12A-4F90-AE5C-7E013C5791F0}">
      <dgm:prSet/>
      <dgm:spPr/>
      <dgm:t>
        <a:bodyPr/>
        <a:lstStyle/>
        <a:p>
          <a:endParaRPr lang="en-US"/>
        </a:p>
      </dgm:t>
    </dgm:pt>
    <dgm:pt modelId="{3C90E149-57D1-40D0-B7E1-3744D61B12B4}" type="pres">
      <dgm:prSet presAssocID="{45C8B399-E53C-47B8-9F74-E9C45D1F4BEA}" presName="Name0" presStyleCnt="0">
        <dgm:presLayoutVars>
          <dgm:dir/>
          <dgm:resizeHandles val="exact"/>
        </dgm:presLayoutVars>
      </dgm:prSet>
      <dgm:spPr/>
    </dgm:pt>
    <dgm:pt modelId="{1103CAE8-E4C0-44C8-8256-7F266CD06D0B}" type="pres">
      <dgm:prSet presAssocID="{45C8B399-E53C-47B8-9F74-E9C45D1F4BEA}" presName="fgShape" presStyleLbl="fgShp" presStyleIdx="0" presStyleCnt="1"/>
      <dgm:spPr/>
    </dgm:pt>
    <dgm:pt modelId="{FF7EBDDF-4D77-4987-8A69-15EDD8B0F6CE}" type="pres">
      <dgm:prSet presAssocID="{45C8B399-E53C-47B8-9F74-E9C45D1F4BEA}" presName="linComp" presStyleCnt="0"/>
      <dgm:spPr/>
    </dgm:pt>
    <dgm:pt modelId="{C995E3E2-E1CD-4C22-A300-8074C744FB30}" type="pres">
      <dgm:prSet presAssocID="{971AE9AE-0832-4CD3-BDEC-0EC3E0ED4283}" presName="compNode" presStyleCnt="0"/>
      <dgm:spPr/>
    </dgm:pt>
    <dgm:pt modelId="{4323DAB1-17DB-437C-9426-83913FDB6FFE}" type="pres">
      <dgm:prSet presAssocID="{971AE9AE-0832-4CD3-BDEC-0EC3E0ED4283}" presName="bkgdShape" presStyleLbl="node1" presStyleIdx="0" presStyleCnt="4"/>
      <dgm:spPr/>
      <dgm:t>
        <a:bodyPr/>
        <a:lstStyle/>
        <a:p>
          <a:endParaRPr lang="en-US"/>
        </a:p>
      </dgm:t>
    </dgm:pt>
    <dgm:pt modelId="{D134D92D-3777-4A51-9BE0-DB3D27A53F99}" type="pres">
      <dgm:prSet presAssocID="{971AE9AE-0832-4CD3-BDEC-0EC3E0ED4283}" presName="nodeTx" presStyleLbl="node1" presStyleIdx="0" presStyleCnt="4">
        <dgm:presLayoutVars>
          <dgm:bulletEnabled val="1"/>
        </dgm:presLayoutVars>
      </dgm:prSet>
      <dgm:spPr/>
      <dgm:t>
        <a:bodyPr/>
        <a:lstStyle/>
        <a:p>
          <a:endParaRPr lang="en-US"/>
        </a:p>
      </dgm:t>
    </dgm:pt>
    <dgm:pt modelId="{37BE9C97-19EC-495D-A1CA-087AD21ACFAD}" type="pres">
      <dgm:prSet presAssocID="{971AE9AE-0832-4CD3-BDEC-0EC3E0ED4283}" presName="invisiNode" presStyleLbl="node1" presStyleIdx="0" presStyleCnt="4"/>
      <dgm:spPr/>
    </dgm:pt>
    <dgm:pt modelId="{CAD5BBDD-0D54-4F9D-897E-2D9C2B39F730}" type="pres">
      <dgm:prSet presAssocID="{971AE9AE-0832-4CD3-BDEC-0EC3E0ED4283}"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8A9B101-4FC8-4D57-BCD2-798842F18AA6}" type="pres">
      <dgm:prSet presAssocID="{A86C3683-22FE-43CF-B08D-D375553E0CF6}" presName="sibTrans" presStyleLbl="sibTrans2D1" presStyleIdx="0" presStyleCnt="0"/>
      <dgm:spPr/>
      <dgm:t>
        <a:bodyPr/>
        <a:lstStyle/>
        <a:p>
          <a:endParaRPr lang="en-US"/>
        </a:p>
      </dgm:t>
    </dgm:pt>
    <dgm:pt modelId="{F4673C57-3725-4927-B61E-B853D2923958}" type="pres">
      <dgm:prSet presAssocID="{1716DBB5-FC9B-490D-874F-BB563D9462A6}" presName="compNode" presStyleCnt="0"/>
      <dgm:spPr/>
    </dgm:pt>
    <dgm:pt modelId="{3E1CD00D-BBBB-4FA8-94D0-DA33039E71CA}" type="pres">
      <dgm:prSet presAssocID="{1716DBB5-FC9B-490D-874F-BB563D9462A6}" presName="bkgdShape" presStyleLbl="node1" presStyleIdx="1" presStyleCnt="4"/>
      <dgm:spPr/>
      <dgm:t>
        <a:bodyPr/>
        <a:lstStyle/>
        <a:p>
          <a:endParaRPr lang="en-US"/>
        </a:p>
      </dgm:t>
    </dgm:pt>
    <dgm:pt modelId="{365C254B-3125-43B9-BCC8-C459DE87308B}" type="pres">
      <dgm:prSet presAssocID="{1716DBB5-FC9B-490D-874F-BB563D9462A6}" presName="nodeTx" presStyleLbl="node1" presStyleIdx="1" presStyleCnt="4">
        <dgm:presLayoutVars>
          <dgm:bulletEnabled val="1"/>
        </dgm:presLayoutVars>
      </dgm:prSet>
      <dgm:spPr/>
      <dgm:t>
        <a:bodyPr/>
        <a:lstStyle/>
        <a:p>
          <a:endParaRPr lang="en-US"/>
        </a:p>
      </dgm:t>
    </dgm:pt>
    <dgm:pt modelId="{994E55D4-85AB-46DD-BF65-95EDBA7B85FC}" type="pres">
      <dgm:prSet presAssocID="{1716DBB5-FC9B-490D-874F-BB563D9462A6}" presName="invisiNode" presStyleLbl="node1" presStyleIdx="1" presStyleCnt="4"/>
      <dgm:spPr/>
    </dgm:pt>
    <dgm:pt modelId="{9C34F0A7-7EEA-46A8-B191-929BC5B9B337}" type="pres">
      <dgm:prSet presAssocID="{1716DBB5-FC9B-490D-874F-BB563D9462A6}"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dgm:spPr>
    </dgm:pt>
    <dgm:pt modelId="{8966A133-D2A3-40A4-A7B7-B9BF38FCB67C}" type="pres">
      <dgm:prSet presAssocID="{C50AD470-62D0-41A2-82AE-46CC411BD0D5}" presName="sibTrans" presStyleLbl="sibTrans2D1" presStyleIdx="0" presStyleCnt="0"/>
      <dgm:spPr/>
      <dgm:t>
        <a:bodyPr/>
        <a:lstStyle/>
        <a:p>
          <a:endParaRPr lang="en-US"/>
        </a:p>
      </dgm:t>
    </dgm:pt>
    <dgm:pt modelId="{007ABB9E-D701-4976-9A73-152195C6CBC1}" type="pres">
      <dgm:prSet presAssocID="{CB2B2931-1799-4542-8F76-8C7EE5B04873}" presName="compNode" presStyleCnt="0"/>
      <dgm:spPr/>
    </dgm:pt>
    <dgm:pt modelId="{D4EAA9F1-88A6-428A-B707-8C95D0C8961E}" type="pres">
      <dgm:prSet presAssocID="{CB2B2931-1799-4542-8F76-8C7EE5B04873}" presName="bkgdShape" presStyleLbl="node1" presStyleIdx="2" presStyleCnt="4"/>
      <dgm:spPr/>
      <dgm:t>
        <a:bodyPr/>
        <a:lstStyle/>
        <a:p>
          <a:endParaRPr lang="en-US"/>
        </a:p>
      </dgm:t>
    </dgm:pt>
    <dgm:pt modelId="{1225D37F-25F9-45AE-B501-0864338F4150}" type="pres">
      <dgm:prSet presAssocID="{CB2B2931-1799-4542-8F76-8C7EE5B04873}" presName="nodeTx" presStyleLbl="node1" presStyleIdx="2" presStyleCnt="4">
        <dgm:presLayoutVars>
          <dgm:bulletEnabled val="1"/>
        </dgm:presLayoutVars>
      </dgm:prSet>
      <dgm:spPr/>
      <dgm:t>
        <a:bodyPr/>
        <a:lstStyle/>
        <a:p>
          <a:endParaRPr lang="en-US"/>
        </a:p>
      </dgm:t>
    </dgm:pt>
    <dgm:pt modelId="{77EED14B-1634-4E48-9483-A8FAE56C4836}" type="pres">
      <dgm:prSet presAssocID="{CB2B2931-1799-4542-8F76-8C7EE5B04873}" presName="invisiNode" presStyleLbl="node1" presStyleIdx="2" presStyleCnt="4"/>
      <dgm:spPr/>
    </dgm:pt>
    <dgm:pt modelId="{9DD42E2A-5932-4C13-99B0-36FBE81FA010}" type="pres">
      <dgm:prSet presAssocID="{CB2B2931-1799-4542-8F76-8C7EE5B04873}"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344F7175-A08C-431A-8471-0F55AAECB738}" type="pres">
      <dgm:prSet presAssocID="{817BC32C-A8C5-4B4F-93EA-806C52DC28A4}" presName="sibTrans" presStyleLbl="sibTrans2D1" presStyleIdx="0" presStyleCnt="0"/>
      <dgm:spPr/>
      <dgm:t>
        <a:bodyPr/>
        <a:lstStyle/>
        <a:p>
          <a:endParaRPr lang="en-US"/>
        </a:p>
      </dgm:t>
    </dgm:pt>
    <dgm:pt modelId="{760794CE-B60B-4673-9C4E-76143D12742F}" type="pres">
      <dgm:prSet presAssocID="{35065147-B22F-451A-9427-F997254AA6AA}" presName="compNode" presStyleCnt="0"/>
      <dgm:spPr/>
    </dgm:pt>
    <dgm:pt modelId="{3FA31103-3F8E-47E5-BBBF-0E0D8229BD8F}" type="pres">
      <dgm:prSet presAssocID="{35065147-B22F-451A-9427-F997254AA6AA}" presName="bkgdShape" presStyleLbl="node1" presStyleIdx="3" presStyleCnt="4"/>
      <dgm:spPr/>
      <dgm:t>
        <a:bodyPr/>
        <a:lstStyle/>
        <a:p>
          <a:endParaRPr lang="en-US"/>
        </a:p>
      </dgm:t>
    </dgm:pt>
    <dgm:pt modelId="{6C0D0FFB-008A-4AC4-A423-60546194E784}" type="pres">
      <dgm:prSet presAssocID="{35065147-B22F-451A-9427-F997254AA6AA}" presName="nodeTx" presStyleLbl="node1" presStyleIdx="3" presStyleCnt="4">
        <dgm:presLayoutVars>
          <dgm:bulletEnabled val="1"/>
        </dgm:presLayoutVars>
      </dgm:prSet>
      <dgm:spPr/>
      <dgm:t>
        <a:bodyPr/>
        <a:lstStyle/>
        <a:p>
          <a:endParaRPr lang="en-US"/>
        </a:p>
      </dgm:t>
    </dgm:pt>
    <dgm:pt modelId="{5D7A8CFC-6120-4B3C-AF7E-0C01AC6A2E6B}" type="pres">
      <dgm:prSet presAssocID="{35065147-B22F-451A-9427-F997254AA6AA}" presName="invisiNode" presStyleLbl="node1" presStyleIdx="3" presStyleCnt="4"/>
      <dgm:spPr/>
    </dgm:pt>
    <dgm:pt modelId="{7289CA40-77F6-4804-B927-C0557EF9CE0B}" type="pres">
      <dgm:prSet presAssocID="{35065147-B22F-451A-9427-F997254AA6AA}"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dgm:spPr>
    </dgm:pt>
  </dgm:ptLst>
  <dgm:cxnLst>
    <dgm:cxn modelId="{0C5E37DC-F7F8-4281-AB87-27929893021A}" type="presOf" srcId="{971AE9AE-0832-4CD3-BDEC-0EC3E0ED4283}" destId="{D134D92D-3777-4A51-9BE0-DB3D27A53F99}" srcOrd="1" destOrd="0" presId="urn:microsoft.com/office/officeart/2005/8/layout/hList7"/>
    <dgm:cxn modelId="{7FDC59AD-78F6-4E8E-9F40-1FDFCECF4C33}" type="presOf" srcId="{A86C3683-22FE-43CF-B08D-D375553E0CF6}" destId="{08A9B101-4FC8-4D57-BCD2-798842F18AA6}" srcOrd="0" destOrd="0" presId="urn:microsoft.com/office/officeart/2005/8/layout/hList7"/>
    <dgm:cxn modelId="{C63798E8-A78E-4DF4-9F8E-8897EB575093}" type="presOf" srcId="{45C8B399-E53C-47B8-9F74-E9C45D1F4BEA}" destId="{3C90E149-57D1-40D0-B7E1-3744D61B12B4}" srcOrd="0" destOrd="0" presId="urn:microsoft.com/office/officeart/2005/8/layout/hList7"/>
    <dgm:cxn modelId="{BBA896C4-BAA3-4214-8A67-28EF46A505ED}" type="presOf" srcId="{35065147-B22F-451A-9427-F997254AA6AA}" destId="{3FA31103-3F8E-47E5-BBBF-0E0D8229BD8F}" srcOrd="0" destOrd="0" presId="urn:microsoft.com/office/officeart/2005/8/layout/hList7"/>
    <dgm:cxn modelId="{2CEE57C8-77D8-4AFC-8957-A947E7C6F7B7}" type="presOf" srcId="{971AE9AE-0832-4CD3-BDEC-0EC3E0ED4283}" destId="{4323DAB1-17DB-437C-9426-83913FDB6FFE}" srcOrd="0" destOrd="0" presId="urn:microsoft.com/office/officeart/2005/8/layout/hList7"/>
    <dgm:cxn modelId="{97578B5F-A12A-4F90-AE5C-7E013C5791F0}" srcId="{45C8B399-E53C-47B8-9F74-E9C45D1F4BEA}" destId="{35065147-B22F-451A-9427-F997254AA6AA}" srcOrd="3" destOrd="0" parTransId="{7425778E-2524-46B5-9CC7-D5A2A78E9D89}" sibTransId="{3F883A15-F96C-4E81-8BE6-89A90D4A80FD}"/>
    <dgm:cxn modelId="{96A68FAB-38AB-4D96-BBC4-1391725FD7B1}" srcId="{45C8B399-E53C-47B8-9F74-E9C45D1F4BEA}" destId="{1716DBB5-FC9B-490D-874F-BB563D9462A6}" srcOrd="1" destOrd="0" parTransId="{B5494C0C-5AF2-40D8-9FD8-E0AD0E298710}" sibTransId="{C50AD470-62D0-41A2-82AE-46CC411BD0D5}"/>
    <dgm:cxn modelId="{99F92F75-F98C-42FB-993F-70108290E45D}" srcId="{45C8B399-E53C-47B8-9F74-E9C45D1F4BEA}" destId="{971AE9AE-0832-4CD3-BDEC-0EC3E0ED4283}" srcOrd="0" destOrd="0" parTransId="{4A66B5E8-BD80-41F6-8E77-DE44E05D23E0}" sibTransId="{A86C3683-22FE-43CF-B08D-D375553E0CF6}"/>
    <dgm:cxn modelId="{1F477C9D-736E-4FB1-82FD-40D71D5D8121}" type="presOf" srcId="{817BC32C-A8C5-4B4F-93EA-806C52DC28A4}" destId="{344F7175-A08C-431A-8471-0F55AAECB738}" srcOrd="0" destOrd="0" presId="urn:microsoft.com/office/officeart/2005/8/layout/hList7"/>
    <dgm:cxn modelId="{27CD27B6-87D8-4012-8D54-9258858489ED}" type="presOf" srcId="{1716DBB5-FC9B-490D-874F-BB563D9462A6}" destId="{3E1CD00D-BBBB-4FA8-94D0-DA33039E71CA}" srcOrd="0" destOrd="0" presId="urn:microsoft.com/office/officeart/2005/8/layout/hList7"/>
    <dgm:cxn modelId="{FED056F2-F744-463E-94AA-DC2ED94E370B}" type="presOf" srcId="{C50AD470-62D0-41A2-82AE-46CC411BD0D5}" destId="{8966A133-D2A3-40A4-A7B7-B9BF38FCB67C}" srcOrd="0" destOrd="0" presId="urn:microsoft.com/office/officeart/2005/8/layout/hList7"/>
    <dgm:cxn modelId="{F45743E6-13A7-4B2D-A606-C08882FDBDE6}" srcId="{45C8B399-E53C-47B8-9F74-E9C45D1F4BEA}" destId="{CB2B2931-1799-4542-8F76-8C7EE5B04873}" srcOrd="2" destOrd="0" parTransId="{73FD3297-200B-49A4-8744-741FD84BD76C}" sibTransId="{817BC32C-A8C5-4B4F-93EA-806C52DC28A4}"/>
    <dgm:cxn modelId="{BEB27295-9E9D-4427-BEB4-4D445030FC3D}" type="presOf" srcId="{CB2B2931-1799-4542-8F76-8C7EE5B04873}" destId="{1225D37F-25F9-45AE-B501-0864338F4150}" srcOrd="1" destOrd="0" presId="urn:microsoft.com/office/officeart/2005/8/layout/hList7"/>
    <dgm:cxn modelId="{C863B1DD-C4B4-4E57-8623-63B25341319D}" type="presOf" srcId="{35065147-B22F-451A-9427-F997254AA6AA}" destId="{6C0D0FFB-008A-4AC4-A423-60546194E784}" srcOrd="1" destOrd="0" presId="urn:microsoft.com/office/officeart/2005/8/layout/hList7"/>
    <dgm:cxn modelId="{D588198F-11A0-4639-A2E0-E3EAD16D5D07}" type="presOf" srcId="{CB2B2931-1799-4542-8F76-8C7EE5B04873}" destId="{D4EAA9F1-88A6-428A-B707-8C95D0C8961E}" srcOrd="0" destOrd="0" presId="urn:microsoft.com/office/officeart/2005/8/layout/hList7"/>
    <dgm:cxn modelId="{7A00B2B0-69D4-4AC6-AB67-321FCDB2FD96}" type="presOf" srcId="{1716DBB5-FC9B-490D-874F-BB563D9462A6}" destId="{365C254B-3125-43B9-BCC8-C459DE87308B}" srcOrd="1" destOrd="0" presId="urn:microsoft.com/office/officeart/2005/8/layout/hList7"/>
    <dgm:cxn modelId="{5C9676C5-B7C5-467E-AD14-293B6BE1013C}" type="presParOf" srcId="{3C90E149-57D1-40D0-B7E1-3744D61B12B4}" destId="{1103CAE8-E4C0-44C8-8256-7F266CD06D0B}" srcOrd="0" destOrd="0" presId="urn:microsoft.com/office/officeart/2005/8/layout/hList7"/>
    <dgm:cxn modelId="{A62E1D52-EC19-4DFC-B0B6-9EBD00C760EA}" type="presParOf" srcId="{3C90E149-57D1-40D0-B7E1-3744D61B12B4}" destId="{FF7EBDDF-4D77-4987-8A69-15EDD8B0F6CE}" srcOrd="1" destOrd="0" presId="urn:microsoft.com/office/officeart/2005/8/layout/hList7"/>
    <dgm:cxn modelId="{F7810BAE-8F85-4554-B0DF-C5EAC23FEDA3}" type="presParOf" srcId="{FF7EBDDF-4D77-4987-8A69-15EDD8B0F6CE}" destId="{C995E3E2-E1CD-4C22-A300-8074C744FB30}" srcOrd="0" destOrd="0" presId="urn:microsoft.com/office/officeart/2005/8/layout/hList7"/>
    <dgm:cxn modelId="{977D07EB-F38E-4C7F-BF4B-C54E37FBA4B6}" type="presParOf" srcId="{C995E3E2-E1CD-4C22-A300-8074C744FB30}" destId="{4323DAB1-17DB-437C-9426-83913FDB6FFE}" srcOrd="0" destOrd="0" presId="urn:microsoft.com/office/officeart/2005/8/layout/hList7"/>
    <dgm:cxn modelId="{57B17136-A6D1-4DDB-9660-842C2340DB43}" type="presParOf" srcId="{C995E3E2-E1CD-4C22-A300-8074C744FB30}" destId="{D134D92D-3777-4A51-9BE0-DB3D27A53F99}" srcOrd="1" destOrd="0" presId="urn:microsoft.com/office/officeart/2005/8/layout/hList7"/>
    <dgm:cxn modelId="{2EF35C32-B0F1-43BC-98D4-56F43452F646}" type="presParOf" srcId="{C995E3E2-E1CD-4C22-A300-8074C744FB30}" destId="{37BE9C97-19EC-495D-A1CA-087AD21ACFAD}" srcOrd="2" destOrd="0" presId="urn:microsoft.com/office/officeart/2005/8/layout/hList7"/>
    <dgm:cxn modelId="{50813139-9F40-40DE-BA60-E0C1A018044B}" type="presParOf" srcId="{C995E3E2-E1CD-4C22-A300-8074C744FB30}" destId="{CAD5BBDD-0D54-4F9D-897E-2D9C2B39F730}" srcOrd="3" destOrd="0" presId="urn:microsoft.com/office/officeart/2005/8/layout/hList7"/>
    <dgm:cxn modelId="{E8F23866-D722-4DCE-88A8-BDEED03D7833}" type="presParOf" srcId="{FF7EBDDF-4D77-4987-8A69-15EDD8B0F6CE}" destId="{08A9B101-4FC8-4D57-BCD2-798842F18AA6}" srcOrd="1" destOrd="0" presId="urn:microsoft.com/office/officeart/2005/8/layout/hList7"/>
    <dgm:cxn modelId="{9038D6A3-1C75-4026-AEAA-954F2176DC59}" type="presParOf" srcId="{FF7EBDDF-4D77-4987-8A69-15EDD8B0F6CE}" destId="{F4673C57-3725-4927-B61E-B853D2923958}" srcOrd="2" destOrd="0" presId="urn:microsoft.com/office/officeart/2005/8/layout/hList7"/>
    <dgm:cxn modelId="{E3B2C1E2-9693-4EE5-8721-AF6FC1CB9DB9}" type="presParOf" srcId="{F4673C57-3725-4927-B61E-B853D2923958}" destId="{3E1CD00D-BBBB-4FA8-94D0-DA33039E71CA}" srcOrd="0" destOrd="0" presId="urn:microsoft.com/office/officeart/2005/8/layout/hList7"/>
    <dgm:cxn modelId="{F6367377-8BD7-42AD-B66F-936CFA90244C}" type="presParOf" srcId="{F4673C57-3725-4927-B61E-B853D2923958}" destId="{365C254B-3125-43B9-BCC8-C459DE87308B}" srcOrd="1" destOrd="0" presId="urn:microsoft.com/office/officeart/2005/8/layout/hList7"/>
    <dgm:cxn modelId="{14863F41-23FD-4958-AF5B-0DC2B1F7E060}" type="presParOf" srcId="{F4673C57-3725-4927-B61E-B853D2923958}" destId="{994E55D4-85AB-46DD-BF65-95EDBA7B85FC}" srcOrd="2" destOrd="0" presId="urn:microsoft.com/office/officeart/2005/8/layout/hList7"/>
    <dgm:cxn modelId="{8644751F-97B6-4BE3-984A-7BE1A70E6ECA}" type="presParOf" srcId="{F4673C57-3725-4927-B61E-B853D2923958}" destId="{9C34F0A7-7EEA-46A8-B191-929BC5B9B337}" srcOrd="3" destOrd="0" presId="urn:microsoft.com/office/officeart/2005/8/layout/hList7"/>
    <dgm:cxn modelId="{566BDA4F-2C45-499B-9F3F-4EB8EC7D0D36}" type="presParOf" srcId="{FF7EBDDF-4D77-4987-8A69-15EDD8B0F6CE}" destId="{8966A133-D2A3-40A4-A7B7-B9BF38FCB67C}" srcOrd="3" destOrd="0" presId="urn:microsoft.com/office/officeart/2005/8/layout/hList7"/>
    <dgm:cxn modelId="{C108C2AB-5029-499E-BF64-E5C29341906D}" type="presParOf" srcId="{FF7EBDDF-4D77-4987-8A69-15EDD8B0F6CE}" destId="{007ABB9E-D701-4976-9A73-152195C6CBC1}" srcOrd="4" destOrd="0" presId="urn:microsoft.com/office/officeart/2005/8/layout/hList7"/>
    <dgm:cxn modelId="{1FB22300-DB9E-4B9B-AFC1-120B4DE96397}" type="presParOf" srcId="{007ABB9E-D701-4976-9A73-152195C6CBC1}" destId="{D4EAA9F1-88A6-428A-B707-8C95D0C8961E}" srcOrd="0" destOrd="0" presId="urn:microsoft.com/office/officeart/2005/8/layout/hList7"/>
    <dgm:cxn modelId="{56D8C3E3-BEE1-46B9-9613-317951DB4243}" type="presParOf" srcId="{007ABB9E-D701-4976-9A73-152195C6CBC1}" destId="{1225D37F-25F9-45AE-B501-0864338F4150}" srcOrd="1" destOrd="0" presId="urn:microsoft.com/office/officeart/2005/8/layout/hList7"/>
    <dgm:cxn modelId="{D26C4A34-75D0-4DA5-BC63-74BEE09FAC59}" type="presParOf" srcId="{007ABB9E-D701-4976-9A73-152195C6CBC1}" destId="{77EED14B-1634-4E48-9483-A8FAE56C4836}" srcOrd="2" destOrd="0" presId="urn:microsoft.com/office/officeart/2005/8/layout/hList7"/>
    <dgm:cxn modelId="{9F7FCC44-1AD2-485B-A08F-0FCA3ACDDB39}" type="presParOf" srcId="{007ABB9E-D701-4976-9A73-152195C6CBC1}" destId="{9DD42E2A-5932-4C13-99B0-36FBE81FA010}" srcOrd="3" destOrd="0" presId="urn:microsoft.com/office/officeart/2005/8/layout/hList7"/>
    <dgm:cxn modelId="{4AB20EF9-AD84-4C4F-AB53-98C0D0B9FE0B}" type="presParOf" srcId="{FF7EBDDF-4D77-4987-8A69-15EDD8B0F6CE}" destId="{344F7175-A08C-431A-8471-0F55AAECB738}" srcOrd="5" destOrd="0" presId="urn:microsoft.com/office/officeart/2005/8/layout/hList7"/>
    <dgm:cxn modelId="{9DA7F402-73A0-4A1E-BFF9-30EC313F0798}" type="presParOf" srcId="{FF7EBDDF-4D77-4987-8A69-15EDD8B0F6CE}" destId="{760794CE-B60B-4673-9C4E-76143D12742F}" srcOrd="6" destOrd="0" presId="urn:microsoft.com/office/officeart/2005/8/layout/hList7"/>
    <dgm:cxn modelId="{A82237EF-5A97-42CB-8639-D954084792EC}" type="presParOf" srcId="{760794CE-B60B-4673-9C4E-76143D12742F}" destId="{3FA31103-3F8E-47E5-BBBF-0E0D8229BD8F}" srcOrd="0" destOrd="0" presId="urn:microsoft.com/office/officeart/2005/8/layout/hList7"/>
    <dgm:cxn modelId="{611476DA-54DC-4BE7-9521-0DDAA5D44CB4}" type="presParOf" srcId="{760794CE-B60B-4673-9C4E-76143D12742F}" destId="{6C0D0FFB-008A-4AC4-A423-60546194E784}" srcOrd="1" destOrd="0" presId="urn:microsoft.com/office/officeart/2005/8/layout/hList7"/>
    <dgm:cxn modelId="{8C8A1D41-D032-4A97-8EB0-A51B865680AB}" type="presParOf" srcId="{760794CE-B60B-4673-9C4E-76143D12742F}" destId="{5D7A8CFC-6120-4B3C-AF7E-0C01AC6A2E6B}" srcOrd="2" destOrd="0" presId="urn:microsoft.com/office/officeart/2005/8/layout/hList7"/>
    <dgm:cxn modelId="{43AB7A96-E679-4104-A2FD-E79F73789440}" type="presParOf" srcId="{760794CE-B60B-4673-9C4E-76143D12742F}" destId="{7289CA40-77F6-4804-B927-C0557EF9CE0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80C9-13D0-43FF-9481-3D2681F1C67D}">
      <dsp:nvSpPr>
        <dsp:cNvPr id="0" name=""/>
        <dsp:cNvSpPr/>
      </dsp:nvSpPr>
      <dsp:spPr>
        <a:xfrm>
          <a:off x="2559505" y="0"/>
          <a:ext cx="1279752" cy="920215"/>
        </a:xfrm>
        <a:prstGeom prst="trapezoid">
          <a:avLst>
            <a:gd name="adj" fmla="val 69535"/>
          </a:avLst>
        </a:prstGeom>
        <a:gradFill rotWithShape="0">
          <a:gsLst>
            <a:gs pos="73000">
              <a:srgbClr val="DE5261"/>
            </a:gs>
            <a:gs pos="100000">
              <a:srgbClr val="DE5261"/>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b="1" kern="1200" dirty="0" smtClean="0">
            <a:solidFill>
              <a:srgbClr val="0C2D69"/>
            </a:solidFill>
          </a:endParaRPr>
        </a:p>
        <a:p>
          <a:pPr lvl="0" algn="ctr" defTabSz="1111250">
            <a:lnSpc>
              <a:spcPct val="90000"/>
            </a:lnSpc>
            <a:spcBef>
              <a:spcPct val="0"/>
            </a:spcBef>
            <a:spcAft>
              <a:spcPct val="35000"/>
            </a:spcAft>
          </a:pPr>
          <a:r>
            <a:rPr lang="en-US" sz="1600" b="1" kern="1200" dirty="0" err="1" smtClean="0">
              <a:solidFill>
                <a:srgbClr val="0C2D69"/>
              </a:solidFill>
            </a:rPr>
            <a:t>Gesetze</a:t>
          </a:r>
          <a:endParaRPr lang="en-US" sz="1600" b="1" kern="1200" dirty="0">
            <a:solidFill>
              <a:srgbClr val="0C2D69"/>
            </a:solidFill>
          </a:endParaRPr>
        </a:p>
      </dsp:txBody>
      <dsp:txXfrm>
        <a:off x="2559505" y="0"/>
        <a:ext cx="1279752" cy="920215"/>
      </dsp:txXfrm>
    </dsp:sp>
    <dsp:sp modelId="{62A252D4-379A-4702-9105-752948EA7787}">
      <dsp:nvSpPr>
        <dsp:cNvPr id="0" name=""/>
        <dsp:cNvSpPr/>
      </dsp:nvSpPr>
      <dsp:spPr>
        <a:xfrm>
          <a:off x="1919628" y="920215"/>
          <a:ext cx="2559505" cy="920215"/>
        </a:xfrm>
        <a:prstGeom prst="trapezoid">
          <a:avLst>
            <a:gd name="adj" fmla="val 69535"/>
          </a:avLst>
        </a:prstGeom>
        <a:gradFill rotWithShape="0">
          <a:gsLst>
            <a:gs pos="100000">
              <a:srgbClr val="DE5261"/>
            </a:gs>
            <a:gs pos="100000">
              <a:schemeClr val="accent1">
                <a:hueOff val="0"/>
                <a:satOff val="0"/>
                <a:lumOff val="0"/>
                <a:alphaOff val="0"/>
                <a:satMod val="103000"/>
                <a:lumMod val="102000"/>
                <a:tint val="94000"/>
              </a:schemeClr>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solidFill>
                <a:srgbClr val="0C2D69"/>
              </a:solidFill>
            </a:rPr>
            <a:t>Verordnungen</a:t>
          </a:r>
          <a:endParaRPr lang="en-US" sz="1600" b="1" kern="1200" dirty="0">
            <a:solidFill>
              <a:srgbClr val="0C2D69"/>
            </a:solidFill>
          </a:endParaRPr>
        </a:p>
      </dsp:txBody>
      <dsp:txXfrm>
        <a:off x="2367542" y="920215"/>
        <a:ext cx="1663678" cy="920215"/>
      </dsp:txXfrm>
    </dsp:sp>
    <dsp:sp modelId="{23F6D76B-26B6-480A-9F64-A7DB30E71B5B}">
      <dsp:nvSpPr>
        <dsp:cNvPr id="0" name=""/>
        <dsp:cNvSpPr/>
      </dsp:nvSpPr>
      <dsp:spPr>
        <a:xfrm>
          <a:off x="1279752" y="1840430"/>
          <a:ext cx="3839257" cy="920215"/>
        </a:xfrm>
        <a:prstGeom prst="trapezoid">
          <a:avLst>
            <a:gd name="adj" fmla="val 69535"/>
          </a:avLst>
        </a:prstGeom>
        <a:gradFill rotWithShape="0">
          <a:gsLst>
            <a:gs pos="0">
              <a:schemeClr val="accent1">
                <a:hueOff val="0"/>
                <a:satOff val="0"/>
                <a:lumOff val="0"/>
                <a:alphaOff val="0"/>
                <a:satMod val="103000"/>
                <a:lumMod val="102000"/>
                <a:tint val="94000"/>
              </a:schemeClr>
            </a:gs>
            <a:gs pos="100000">
              <a:schemeClr val="accent1">
                <a:hueOff val="0"/>
                <a:satOff val="0"/>
                <a:lumOff val="0"/>
                <a:alphaOff val="0"/>
                <a:satMod val="110000"/>
                <a:lumMod val="100000"/>
                <a:shade val="100000"/>
              </a:schemeClr>
            </a:gs>
            <a:gs pos="0">
              <a:srgbClr val="DE5261"/>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de-LU" sz="1600" b="1" i="0" u="none" strike="noStrike" kern="1200" cap="none" normalizeH="0" baseline="0" noProof="0" dirty="0" smtClean="0">
              <a:ln>
                <a:noFill/>
              </a:ln>
              <a:solidFill>
                <a:srgbClr val="0C2D69"/>
              </a:solidFill>
              <a:effectLst/>
              <a:latin typeface="+mn-lt"/>
              <a:ea typeface="+mn-ea"/>
              <a:cs typeface="+mn-cs"/>
            </a:rPr>
            <a:t>Standardbedingungen</a:t>
          </a:r>
          <a:r>
            <a:rPr kumimoji="0" lang="fr-FR" sz="1600" b="1" i="0" u="none" strike="noStrike" kern="1200" cap="none" normalizeH="0" baseline="0" dirty="0" smtClean="0">
              <a:ln>
                <a:noFill/>
              </a:ln>
              <a:solidFill>
                <a:srgbClr val="0C2D69"/>
              </a:solidFill>
              <a:effectLst/>
              <a:latin typeface="+mn-lt"/>
              <a:ea typeface="+mn-ea"/>
              <a:cs typeface="+mn-cs"/>
            </a:rPr>
            <a:t> der </a:t>
          </a:r>
          <a:r>
            <a:rPr kumimoji="0" lang="fr-FR" sz="1600" b="1" i="0" u="none" strike="noStrike" kern="1200" cap="none" normalizeH="0" baseline="0" dirty="0" err="1" smtClean="0">
              <a:ln>
                <a:noFill/>
              </a:ln>
              <a:solidFill>
                <a:srgbClr val="0C2D69"/>
              </a:solidFill>
              <a:effectLst/>
              <a:latin typeface="+mn-lt"/>
              <a:ea typeface="+mn-ea"/>
              <a:cs typeface="+mn-cs"/>
            </a:rPr>
            <a:t>Gewerbeaufsicht</a:t>
          </a:r>
          <a:r>
            <a:rPr kumimoji="0" lang="fr-FR" sz="1600" b="1" i="0" u="none" strike="noStrike" kern="1200" cap="none" normalizeH="0" baseline="0" dirty="0" smtClean="0">
              <a:ln>
                <a:noFill/>
              </a:ln>
              <a:solidFill>
                <a:srgbClr val="0C2D69"/>
              </a:solidFill>
              <a:effectLst/>
              <a:latin typeface="+mn-lt"/>
              <a:ea typeface="+mn-ea"/>
              <a:cs typeface="+mn-cs"/>
            </a:rPr>
            <a:t> </a:t>
          </a:r>
          <a:r>
            <a:rPr kumimoji="0" lang="fr-CH" sz="1600" b="1" i="0" u="none" strike="noStrike" kern="1200" cap="none" normalizeH="0" baseline="0" dirty="0" smtClean="0">
              <a:ln>
                <a:noFill/>
              </a:ln>
              <a:solidFill>
                <a:srgbClr val="0C2D69"/>
              </a:solidFill>
              <a:effectLst/>
              <a:latin typeface="+mn-lt"/>
              <a:ea typeface="+mn-ea"/>
              <a:cs typeface="+mn-cs"/>
            </a:rPr>
            <a:t>(</a:t>
          </a:r>
          <a:r>
            <a:rPr kumimoji="0" lang="fr-CH" sz="1600" b="1" i="0" u="none" strike="noStrike" kern="1200" cap="none" normalizeH="0" baseline="0" dirty="0" err="1" smtClean="0">
              <a:ln>
                <a:noFill/>
              </a:ln>
              <a:solidFill>
                <a:srgbClr val="0C2D69"/>
              </a:solidFill>
              <a:effectLst/>
              <a:latin typeface="+mn-lt"/>
              <a:ea typeface="+mn-ea"/>
              <a:cs typeface="+mn-cs"/>
            </a:rPr>
            <a:t>genehmigungspflichtige</a:t>
          </a:r>
          <a:r>
            <a:rPr kumimoji="0" lang="fr-CH" sz="1600" b="1" i="0" u="none" strike="noStrike" kern="1200" cap="none" normalizeH="0" baseline="0" dirty="0" smtClean="0">
              <a:ln>
                <a:noFill/>
              </a:ln>
              <a:solidFill>
                <a:srgbClr val="0C2D69"/>
              </a:solidFill>
              <a:effectLst/>
              <a:latin typeface="+mn-lt"/>
              <a:ea typeface="+mn-ea"/>
              <a:cs typeface="+mn-cs"/>
            </a:rPr>
            <a:t> </a:t>
          </a:r>
          <a:r>
            <a:rPr kumimoji="0" lang="fr-CH" sz="1600" b="1" i="0" u="none" strike="noStrike" kern="1200" cap="none" normalizeH="0" baseline="0" dirty="0" err="1" smtClean="0">
              <a:ln>
                <a:noFill/>
              </a:ln>
              <a:solidFill>
                <a:srgbClr val="0C2D69"/>
              </a:solidFill>
              <a:effectLst/>
              <a:latin typeface="+mn-lt"/>
              <a:ea typeface="+mn-ea"/>
              <a:cs typeface="+mn-cs"/>
            </a:rPr>
            <a:t>Betriebe</a:t>
          </a:r>
          <a:r>
            <a:rPr kumimoji="0" lang="fr-CH" sz="1600" b="1" i="0" u="none" strike="noStrike" kern="1200" cap="none" normalizeH="0" baseline="0" dirty="0" smtClean="0">
              <a:ln>
                <a:noFill/>
              </a:ln>
              <a:solidFill>
                <a:srgbClr val="0C2D69"/>
              </a:solidFill>
              <a:effectLst/>
              <a:latin typeface="+mn-lt"/>
              <a:ea typeface="+mn-ea"/>
              <a:cs typeface="+mn-cs"/>
            </a:rPr>
            <a:t>)</a:t>
          </a:r>
          <a:endParaRPr lang="en-US" sz="1600" b="1" kern="1200" dirty="0" smtClean="0">
            <a:solidFill>
              <a:srgbClr val="0C2D69"/>
            </a:solidFill>
            <a:latin typeface="+mn-lt"/>
          </a:endParaRPr>
        </a:p>
      </dsp:txBody>
      <dsp:txXfrm>
        <a:off x="1951622" y="1840430"/>
        <a:ext cx="2495517" cy="920215"/>
      </dsp:txXfrm>
    </dsp:sp>
    <dsp:sp modelId="{2CC9C70F-D210-4466-A2EA-E1454838FB49}">
      <dsp:nvSpPr>
        <dsp:cNvPr id="0" name=""/>
        <dsp:cNvSpPr/>
      </dsp:nvSpPr>
      <dsp:spPr>
        <a:xfrm>
          <a:off x="639876" y="2760646"/>
          <a:ext cx="5119010" cy="920215"/>
        </a:xfrm>
        <a:prstGeom prst="trapezoid">
          <a:avLst>
            <a:gd name="adj" fmla="val 69535"/>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0" lang="fr-FR" sz="1600" b="1" i="0" u="none" strike="noStrike" kern="1200" cap="none" normalizeH="0" baseline="0" dirty="0" err="1" smtClean="0">
              <a:ln>
                <a:noFill/>
              </a:ln>
              <a:solidFill>
                <a:srgbClr val="0C2D69"/>
              </a:solidFill>
              <a:effectLst/>
              <a:latin typeface="+mn-lt"/>
              <a:ea typeface="+mn-ea"/>
              <a:cs typeface="+mn-cs"/>
            </a:rPr>
            <a:t>Empfehlungen</a:t>
          </a:r>
          <a:r>
            <a:rPr kumimoji="0" lang="fr-FR" sz="1600" b="1" i="0" u="none" strike="noStrike" kern="1200" cap="none" normalizeH="0" baseline="0" dirty="0" smtClean="0">
              <a:ln>
                <a:noFill/>
              </a:ln>
              <a:solidFill>
                <a:srgbClr val="0C2D69"/>
              </a:solidFill>
              <a:effectLst/>
              <a:latin typeface="+mn-lt"/>
              <a:ea typeface="+mn-ea"/>
              <a:cs typeface="+mn-cs"/>
            </a:rPr>
            <a:t> </a:t>
          </a:r>
          <a:r>
            <a:rPr kumimoji="0" lang="fr-FR" sz="1600" b="1" i="0" u="none" strike="noStrike" kern="1200" cap="none" normalizeH="0" baseline="0" dirty="0" err="1" smtClean="0">
              <a:ln>
                <a:noFill/>
              </a:ln>
              <a:solidFill>
                <a:srgbClr val="0C2D69"/>
              </a:solidFill>
              <a:effectLst/>
              <a:latin typeface="+mn-lt"/>
              <a:ea typeface="+mn-ea"/>
              <a:cs typeface="+mn-cs"/>
            </a:rPr>
            <a:t>zur</a:t>
          </a:r>
          <a:r>
            <a:rPr kumimoji="0" lang="fr-FR" sz="1600" b="1" i="0" u="none" strike="noStrike" kern="1200" cap="none" normalizeH="0" baseline="0" dirty="0" smtClean="0">
              <a:ln>
                <a:noFill/>
              </a:ln>
              <a:solidFill>
                <a:srgbClr val="0C2D69"/>
              </a:solidFill>
              <a:effectLst/>
              <a:latin typeface="+mn-lt"/>
              <a:ea typeface="+mn-ea"/>
              <a:cs typeface="+mn-cs"/>
            </a:rPr>
            <a:t> </a:t>
          </a:r>
          <a:r>
            <a:rPr kumimoji="0" lang="fr-FR" sz="1600" b="1" i="0" u="none" strike="noStrike" kern="1200" cap="none" normalizeH="0" baseline="0" dirty="0" err="1" smtClean="0">
              <a:ln>
                <a:noFill/>
              </a:ln>
              <a:solidFill>
                <a:srgbClr val="0C2D69"/>
              </a:solidFill>
              <a:effectLst/>
              <a:latin typeface="+mn-lt"/>
              <a:ea typeface="+mn-ea"/>
              <a:cs typeface="+mn-cs"/>
            </a:rPr>
            <a:t>Unfallverhütung</a:t>
          </a:r>
          <a:endParaRPr kumimoji="0" lang="fr-FR" sz="1600" b="1" i="0" u="none" strike="noStrike" kern="1200" cap="none" normalizeH="0" baseline="0" dirty="0" smtClean="0">
            <a:ln>
              <a:noFill/>
            </a:ln>
            <a:solidFill>
              <a:srgbClr val="0C2D69"/>
            </a:solidFill>
            <a:effectLst/>
            <a:latin typeface="+mn-lt"/>
            <a:ea typeface="+mn-ea"/>
            <a:cs typeface="+mn-cs"/>
          </a:endParaRPr>
        </a:p>
      </dsp:txBody>
      <dsp:txXfrm>
        <a:off x="1535703" y="2760646"/>
        <a:ext cx="3327356" cy="920215"/>
      </dsp:txXfrm>
    </dsp:sp>
    <dsp:sp modelId="{84A57436-CD34-4A6D-BD9C-51F388209507}">
      <dsp:nvSpPr>
        <dsp:cNvPr id="0" name=""/>
        <dsp:cNvSpPr/>
      </dsp:nvSpPr>
      <dsp:spPr>
        <a:xfrm>
          <a:off x="0" y="3680861"/>
          <a:ext cx="6398763" cy="920215"/>
        </a:xfrm>
        <a:prstGeom prst="trapezoid">
          <a:avLst>
            <a:gd name="adj" fmla="val 69535"/>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fr-FR" sz="1600" b="1" i="0" u="none" strike="noStrike" kern="1200" cap="none" normalizeH="0" baseline="0" dirty="0" err="1" smtClean="0">
              <a:ln>
                <a:noFill/>
              </a:ln>
              <a:solidFill>
                <a:srgbClr val="0C2D69"/>
              </a:solidFill>
              <a:effectLst/>
              <a:latin typeface="+mn-lt"/>
              <a:ea typeface="+mn-ea"/>
              <a:cs typeface="+mn-cs"/>
            </a:rPr>
            <a:t>Allgemein</a:t>
          </a:r>
          <a:r>
            <a:rPr kumimoji="0" lang="fr-FR" sz="1600" b="1" i="0" u="none" strike="noStrike" kern="1200" cap="none" normalizeH="0" baseline="0" dirty="0" smtClean="0">
              <a:ln>
                <a:noFill/>
              </a:ln>
              <a:solidFill>
                <a:srgbClr val="0C2D69"/>
              </a:solidFill>
              <a:effectLst/>
              <a:latin typeface="+mn-lt"/>
              <a:ea typeface="+mn-ea"/>
              <a:cs typeface="+mn-cs"/>
            </a:rPr>
            <a:t> </a:t>
          </a:r>
          <a:r>
            <a:rPr kumimoji="0" lang="fr-FR" sz="1600" b="1" i="0" u="none" strike="noStrike" kern="1200" cap="none" normalizeH="0" baseline="0" dirty="0" err="1" smtClean="0">
              <a:ln>
                <a:noFill/>
              </a:ln>
              <a:solidFill>
                <a:srgbClr val="0C2D69"/>
              </a:solidFill>
              <a:effectLst/>
              <a:latin typeface="+mn-lt"/>
              <a:ea typeface="+mn-ea"/>
              <a:cs typeface="+mn-cs"/>
            </a:rPr>
            <a:t>anerkannte</a:t>
          </a:r>
          <a:r>
            <a:rPr kumimoji="0" lang="fr-FR" sz="1600" b="1" i="0" u="none" strike="noStrike" kern="1200" cap="none" normalizeH="0" baseline="0" dirty="0" smtClean="0">
              <a:ln>
                <a:noFill/>
              </a:ln>
              <a:solidFill>
                <a:srgbClr val="0C2D69"/>
              </a:solidFill>
              <a:effectLst/>
              <a:latin typeface="+mn-lt"/>
              <a:ea typeface="+mn-ea"/>
              <a:cs typeface="+mn-cs"/>
            </a:rPr>
            <a:t> </a:t>
          </a:r>
          <a:r>
            <a:rPr kumimoji="0" lang="fr-FR" sz="1600" b="1" i="0" u="none" strike="noStrike" kern="1200" cap="none" normalizeH="0" baseline="0" dirty="0" err="1" smtClean="0">
              <a:ln>
                <a:noFill/>
              </a:ln>
              <a:solidFill>
                <a:srgbClr val="0C2D69"/>
              </a:solidFill>
              <a:effectLst/>
              <a:latin typeface="+mn-lt"/>
              <a:ea typeface="+mn-ea"/>
              <a:cs typeface="+mn-cs"/>
            </a:rPr>
            <a:t>Regeln</a:t>
          </a:r>
          <a:r>
            <a:rPr kumimoji="0" lang="fr-FR" sz="1600" b="1" i="0" u="none" strike="noStrike" kern="1200" cap="none" normalizeH="0" baseline="0" dirty="0" smtClean="0">
              <a:ln>
                <a:noFill/>
              </a:ln>
              <a:solidFill>
                <a:srgbClr val="0C2D69"/>
              </a:solidFill>
              <a:effectLst/>
              <a:latin typeface="+mn-lt"/>
              <a:ea typeface="+mn-ea"/>
              <a:cs typeface="+mn-cs"/>
            </a:rPr>
            <a:t> der </a:t>
          </a:r>
          <a:r>
            <a:rPr kumimoji="0" lang="fr-FR" sz="1600" b="1" i="0" u="none" strike="noStrike" kern="1200" cap="none" normalizeH="0" baseline="0" dirty="0" err="1" smtClean="0">
              <a:ln>
                <a:noFill/>
              </a:ln>
              <a:solidFill>
                <a:srgbClr val="0C2D69"/>
              </a:solidFill>
              <a:effectLst/>
              <a:latin typeface="+mn-lt"/>
              <a:ea typeface="+mn-ea"/>
              <a:cs typeface="+mn-cs"/>
            </a:rPr>
            <a:t>Technik</a:t>
          </a:r>
          <a:r>
            <a:rPr kumimoji="0" lang="fr-FR" sz="1600" b="1" i="0" u="none" strike="noStrike" kern="1200" cap="none" normalizeH="0" baseline="0" dirty="0" smtClean="0">
              <a:ln>
                <a:noFill/>
              </a:ln>
              <a:solidFill>
                <a:srgbClr val="0C2D69"/>
              </a:solidFill>
              <a:effectLst/>
              <a:latin typeface="+mn-lt"/>
              <a:ea typeface="+mn-ea"/>
              <a:cs typeface="+mn-cs"/>
            </a:rPr>
            <a:t>, der </a:t>
          </a:r>
          <a:r>
            <a:rPr kumimoji="0" lang="fr-FR" sz="1600" b="1" i="0" u="none" strike="noStrike" kern="1200" cap="none" normalizeH="0" baseline="0" dirty="0" err="1" smtClean="0">
              <a:ln>
                <a:noFill/>
              </a:ln>
              <a:solidFill>
                <a:srgbClr val="0C2D69"/>
              </a:solidFill>
              <a:effectLst/>
              <a:latin typeface="+mn-lt"/>
              <a:ea typeface="+mn-ea"/>
              <a:cs typeface="+mn-cs"/>
            </a:rPr>
            <a:t>Hygiene</a:t>
          </a:r>
          <a:r>
            <a:rPr kumimoji="0" lang="fr-FR" sz="1600" b="1" i="0" u="none" strike="noStrike" kern="1200" cap="none" normalizeH="0" baseline="0" dirty="0" smtClean="0">
              <a:ln>
                <a:noFill/>
              </a:ln>
              <a:solidFill>
                <a:srgbClr val="0C2D69"/>
              </a:solidFill>
              <a:effectLst/>
              <a:latin typeface="+mn-lt"/>
              <a:ea typeface="+mn-ea"/>
              <a:cs typeface="+mn-cs"/>
            </a:rPr>
            <a:t> </a:t>
          </a:r>
          <a:r>
            <a:rPr kumimoji="0" lang="fr-FR" sz="1600" b="1" i="0" u="none" strike="noStrike" kern="1200" cap="none" normalizeH="0" baseline="0" dirty="0" err="1" smtClean="0">
              <a:ln>
                <a:noFill/>
              </a:ln>
              <a:solidFill>
                <a:srgbClr val="0C2D69"/>
              </a:solidFill>
              <a:effectLst/>
              <a:latin typeface="+mn-lt"/>
              <a:ea typeface="+mn-ea"/>
              <a:cs typeface="+mn-cs"/>
            </a:rPr>
            <a:t>und</a:t>
          </a:r>
          <a:r>
            <a:rPr kumimoji="0" lang="fr-FR" sz="1600" b="1" i="0" u="none" strike="noStrike" kern="1200" cap="none" normalizeH="0" baseline="0" dirty="0" smtClean="0">
              <a:ln>
                <a:noFill/>
              </a:ln>
              <a:solidFill>
                <a:srgbClr val="0C2D69"/>
              </a:solidFill>
              <a:effectLst/>
              <a:latin typeface="+mn-lt"/>
              <a:ea typeface="+mn-ea"/>
              <a:cs typeface="+mn-cs"/>
            </a:rPr>
            <a:t> der </a:t>
          </a:r>
          <a:r>
            <a:rPr kumimoji="0" lang="fr-FR" sz="1600" b="1" i="0" u="none" strike="noStrike" kern="1200" cap="none" normalizeH="0" baseline="0" dirty="0" err="1" smtClean="0">
              <a:ln>
                <a:noFill/>
              </a:ln>
              <a:solidFill>
                <a:srgbClr val="0C2D69"/>
              </a:solidFill>
              <a:effectLst/>
              <a:latin typeface="+mn-lt"/>
              <a:ea typeface="+mn-ea"/>
              <a:cs typeface="+mn-cs"/>
            </a:rPr>
            <a:t>Arbeitsmedizin</a:t>
          </a:r>
          <a:r>
            <a:rPr kumimoji="0" lang="fr-FR" sz="1600" b="1" i="0" u="none" strike="noStrike" kern="1200" cap="none" normalizeH="0" baseline="0" dirty="0" smtClean="0">
              <a:ln>
                <a:noFill/>
              </a:ln>
              <a:solidFill>
                <a:srgbClr val="0C2D69"/>
              </a:solidFill>
              <a:effectLst/>
              <a:latin typeface="+mn-lt"/>
              <a:ea typeface="+mn-ea"/>
              <a:cs typeface="+mn-cs"/>
            </a:rPr>
            <a:t>; </a:t>
          </a:r>
          <a:r>
            <a:rPr kumimoji="0" lang="fr-FR" sz="1600" b="1" i="0" u="none" strike="noStrike" kern="1200" cap="none" normalizeH="0" baseline="0" dirty="0" err="1" smtClean="0">
              <a:ln>
                <a:noFill/>
              </a:ln>
              <a:solidFill>
                <a:srgbClr val="0C2D69"/>
              </a:solidFill>
              <a:effectLst/>
              <a:latin typeface="+mn-lt"/>
              <a:ea typeface="+mn-ea"/>
              <a:cs typeface="+mn-cs"/>
            </a:rPr>
            <a:t>Erkenntnisse</a:t>
          </a:r>
          <a:r>
            <a:rPr kumimoji="0" lang="fr-FR" sz="1600" b="1" i="0" u="none" strike="noStrike" kern="1200" cap="none" normalizeH="0" baseline="0" dirty="0" smtClean="0">
              <a:ln>
                <a:noFill/>
              </a:ln>
              <a:solidFill>
                <a:srgbClr val="0C2D69"/>
              </a:solidFill>
              <a:effectLst/>
              <a:latin typeface="+mn-lt"/>
              <a:ea typeface="+mn-ea"/>
              <a:cs typeface="+mn-cs"/>
            </a:rPr>
            <a:t> der Ergonomie</a:t>
          </a:r>
          <a:endParaRPr lang="en-US" sz="1600" b="1" kern="1200" dirty="0">
            <a:solidFill>
              <a:srgbClr val="0C2D69"/>
            </a:solidFill>
            <a:latin typeface="+mn-lt"/>
          </a:endParaRPr>
        </a:p>
      </dsp:txBody>
      <dsp:txXfrm>
        <a:off x="1119783" y="3680861"/>
        <a:ext cx="4159195" cy="920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3DAB1-17DB-437C-9426-83913FDB6FFE}">
      <dsp:nvSpPr>
        <dsp:cNvPr id="0" name=""/>
        <dsp:cNvSpPr/>
      </dsp:nvSpPr>
      <dsp:spPr>
        <a:xfrm>
          <a:off x="2451" y="0"/>
          <a:ext cx="2569852"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err="1" smtClean="0"/>
            <a:t>Einschreibung</a:t>
          </a:r>
          <a:r>
            <a:rPr lang="en-US" sz="1200" b="1" kern="1200" dirty="0" smtClean="0"/>
            <a:t> per </a:t>
          </a:r>
          <a:r>
            <a:rPr lang="en-US" sz="1200" b="1" kern="1200" dirty="0" err="1" smtClean="0"/>
            <a:t>Formular</a:t>
          </a:r>
          <a:r>
            <a:rPr lang="en-US" sz="1200" b="1" kern="1200" dirty="0" smtClean="0"/>
            <a:t> </a:t>
          </a:r>
          <a:r>
            <a:rPr lang="en-US" sz="1200" b="1" kern="1200" dirty="0" err="1" smtClean="0"/>
            <a:t>unter</a:t>
          </a:r>
          <a:r>
            <a:rPr lang="en-US" sz="1200" kern="1200" dirty="0" smtClean="0"/>
            <a:t> www.visionzero.lu</a:t>
          </a:r>
        </a:p>
        <a:p>
          <a:pPr lvl="0" algn="ctr" defTabSz="533400">
            <a:lnSpc>
              <a:spcPct val="90000"/>
            </a:lnSpc>
            <a:spcBef>
              <a:spcPct val="0"/>
            </a:spcBef>
            <a:spcAft>
              <a:spcPct val="35000"/>
            </a:spcAft>
          </a:pPr>
          <a:r>
            <a:rPr lang="en-US" sz="1200" kern="1200" dirty="0" err="1" smtClean="0"/>
            <a:t>Bestätigung</a:t>
          </a:r>
          <a:r>
            <a:rPr lang="en-US" sz="1200" kern="1200" dirty="0" smtClean="0"/>
            <a:t> der </a:t>
          </a:r>
          <a:r>
            <a:rPr lang="en-US" sz="1200" kern="1200" dirty="0" err="1" smtClean="0"/>
            <a:t>Einschreibung</a:t>
          </a:r>
          <a:r>
            <a:rPr lang="en-US" sz="1200" kern="1200" dirty="0" smtClean="0"/>
            <a:t> per      e-mail</a:t>
          </a:r>
          <a:endParaRPr lang="en-US" sz="1200" kern="1200" dirty="0"/>
        </a:p>
      </dsp:txBody>
      <dsp:txXfrm>
        <a:off x="2451" y="1740535"/>
        <a:ext cx="2569852" cy="1740535"/>
      </dsp:txXfrm>
    </dsp:sp>
    <dsp:sp modelId="{CAD5BBDD-0D54-4F9D-897E-2D9C2B39F730}">
      <dsp:nvSpPr>
        <dsp:cNvPr id="0" name=""/>
        <dsp:cNvSpPr/>
      </dsp:nvSpPr>
      <dsp:spPr>
        <a:xfrm>
          <a:off x="562880"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1CD00D-BBBB-4FA8-94D0-DA33039E71CA}">
      <dsp:nvSpPr>
        <dsp:cNvPr id="0" name=""/>
        <dsp:cNvSpPr/>
      </dsp:nvSpPr>
      <dsp:spPr>
        <a:xfrm>
          <a:off x="2649399" y="0"/>
          <a:ext cx="2569852"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err="1" smtClean="0"/>
            <a:t>Liste</a:t>
          </a:r>
          <a:r>
            <a:rPr lang="en-US" sz="1200" b="1" kern="1200" dirty="0" smtClean="0"/>
            <a:t> der </a:t>
          </a:r>
          <a:r>
            <a:rPr lang="en-US" sz="1200" b="1" kern="1200" dirty="0" err="1" smtClean="0"/>
            <a:t>Mitglieder</a:t>
          </a:r>
          <a:endParaRPr lang="en-US" sz="1200" b="1" kern="1200" dirty="0" smtClean="0"/>
        </a:p>
        <a:p>
          <a:pPr lvl="0" algn="ctr" defTabSz="533400">
            <a:lnSpc>
              <a:spcPct val="90000"/>
            </a:lnSpc>
            <a:spcBef>
              <a:spcPct val="0"/>
            </a:spcBef>
            <a:spcAft>
              <a:spcPct val="35000"/>
            </a:spcAft>
          </a:pPr>
          <a:r>
            <a:rPr lang="en-US" sz="1200" kern="1200" dirty="0" err="1" smtClean="0"/>
            <a:t>Veröffentlichung</a:t>
          </a:r>
          <a:r>
            <a:rPr lang="en-US" sz="1200" kern="1200" dirty="0" smtClean="0"/>
            <a:t> des </a:t>
          </a:r>
          <a:r>
            <a:rPr lang="en-US" sz="1200" kern="1200" dirty="0" err="1" smtClean="0"/>
            <a:t>Betriebs</a:t>
          </a:r>
          <a:r>
            <a:rPr lang="en-US" sz="1200" kern="1200" dirty="0" smtClean="0"/>
            <a:t> </a:t>
          </a:r>
          <a:r>
            <a:rPr lang="en-US" sz="1200" kern="1200" dirty="0" err="1" smtClean="0"/>
            <a:t>unter</a:t>
          </a:r>
          <a:r>
            <a:rPr lang="en-US" sz="1200" kern="1200" dirty="0" smtClean="0"/>
            <a:t> der </a:t>
          </a:r>
          <a:r>
            <a:rPr lang="en-US" sz="1200" kern="1200" dirty="0" err="1" smtClean="0"/>
            <a:t>Liste</a:t>
          </a:r>
          <a:r>
            <a:rPr lang="en-US" sz="1200" kern="1200" dirty="0" smtClean="0"/>
            <a:t> der </a:t>
          </a:r>
          <a:r>
            <a:rPr lang="en-US" sz="1200" kern="1200" dirty="0" err="1" smtClean="0"/>
            <a:t>Mitglieder</a:t>
          </a:r>
          <a:endParaRPr lang="en-US" sz="1200" kern="1200" dirty="0" smtClean="0"/>
        </a:p>
        <a:p>
          <a:pPr lvl="0" algn="ctr" defTabSz="533400">
            <a:lnSpc>
              <a:spcPct val="90000"/>
            </a:lnSpc>
            <a:spcBef>
              <a:spcPct val="0"/>
            </a:spcBef>
            <a:spcAft>
              <a:spcPct val="35000"/>
            </a:spcAft>
          </a:pPr>
          <a:r>
            <a:rPr lang="en-US" sz="1200" kern="1200" dirty="0" err="1" smtClean="0"/>
            <a:t>Zurzeit</a:t>
          </a:r>
          <a:r>
            <a:rPr lang="en-US" sz="1200" kern="1200" dirty="0" smtClean="0"/>
            <a:t> 250 </a:t>
          </a:r>
          <a:r>
            <a:rPr lang="en-US" sz="1200" kern="1200" dirty="0" err="1" smtClean="0"/>
            <a:t>Betriebe</a:t>
          </a:r>
          <a:endParaRPr lang="en-US" sz="1200" kern="1200" dirty="0"/>
        </a:p>
      </dsp:txBody>
      <dsp:txXfrm>
        <a:off x="2649399" y="1740535"/>
        <a:ext cx="2569852" cy="1740535"/>
      </dsp:txXfrm>
    </dsp:sp>
    <dsp:sp modelId="{9C34F0A7-7EEA-46A8-B191-929BC5B9B337}">
      <dsp:nvSpPr>
        <dsp:cNvPr id="0" name=""/>
        <dsp:cNvSpPr/>
      </dsp:nvSpPr>
      <dsp:spPr>
        <a:xfrm>
          <a:off x="3209828" y="261080"/>
          <a:ext cx="1448995" cy="144899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EAA9F1-88A6-428A-B707-8C95D0C8961E}">
      <dsp:nvSpPr>
        <dsp:cNvPr id="0" name=""/>
        <dsp:cNvSpPr/>
      </dsp:nvSpPr>
      <dsp:spPr>
        <a:xfrm>
          <a:off x="5296347" y="0"/>
          <a:ext cx="2569852"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err="1" smtClean="0"/>
            <a:t>Zugang</a:t>
          </a:r>
          <a:r>
            <a:rPr lang="en-US" sz="1200" b="1" kern="1200" dirty="0" smtClean="0"/>
            <a:t> </a:t>
          </a:r>
          <a:r>
            <a:rPr lang="en-US" sz="1200" b="1" kern="1200" dirty="0" err="1" smtClean="0"/>
            <a:t>zum</a:t>
          </a:r>
          <a:r>
            <a:rPr lang="en-US" sz="1200" b="1" kern="1200" dirty="0" smtClean="0"/>
            <a:t> </a:t>
          </a:r>
          <a:r>
            <a:rPr lang="en-US" sz="1200" b="1" kern="1200" dirty="0" err="1" smtClean="0"/>
            <a:t>Mitgliederportal</a:t>
          </a:r>
          <a:endParaRPr lang="en-US" sz="1200" b="1" kern="1200" dirty="0" smtClean="0"/>
        </a:p>
        <a:p>
          <a:pPr lvl="0" algn="ctr" defTabSz="533400">
            <a:lnSpc>
              <a:spcPct val="90000"/>
            </a:lnSpc>
            <a:spcBef>
              <a:spcPct val="0"/>
            </a:spcBef>
            <a:spcAft>
              <a:spcPct val="35000"/>
            </a:spcAft>
          </a:pPr>
          <a:r>
            <a:rPr lang="en-US" sz="1200" kern="1200" dirty="0" err="1" smtClean="0"/>
            <a:t>Bereitstellung</a:t>
          </a:r>
          <a:r>
            <a:rPr lang="en-US" sz="1200" kern="1200" dirty="0" smtClean="0"/>
            <a:t> </a:t>
          </a:r>
          <a:r>
            <a:rPr lang="en-US" sz="1200" kern="1200" dirty="0" err="1" smtClean="0"/>
            <a:t>individuell</a:t>
          </a:r>
          <a:r>
            <a:rPr lang="en-US" sz="1200" kern="1200" dirty="0" smtClean="0"/>
            <a:t> </a:t>
          </a:r>
          <a:r>
            <a:rPr lang="en-US" sz="1200" kern="1200" dirty="0" err="1" smtClean="0"/>
            <a:t>gestalteter</a:t>
          </a:r>
          <a:r>
            <a:rPr lang="en-US" sz="1200" kern="1200" dirty="0" smtClean="0"/>
            <a:t> Poster, </a:t>
          </a:r>
          <a:r>
            <a:rPr lang="en-US" sz="1200" kern="1200" dirty="0" err="1" smtClean="0"/>
            <a:t>Bestellung</a:t>
          </a:r>
          <a:r>
            <a:rPr lang="en-US" sz="1200" kern="1200" dirty="0" smtClean="0"/>
            <a:t> </a:t>
          </a:r>
          <a:r>
            <a:rPr lang="en-US" sz="1200" kern="1200" dirty="0" err="1" smtClean="0"/>
            <a:t>individuell</a:t>
          </a:r>
          <a:r>
            <a:rPr lang="en-US" sz="1200" kern="1200" dirty="0" smtClean="0"/>
            <a:t> </a:t>
          </a:r>
          <a:r>
            <a:rPr lang="en-US" sz="1200" kern="1200" dirty="0" err="1" smtClean="0"/>
            <a:t>gestalteter</a:t>
          </a:r>
          <a:r>
            <a:rPr lang="en-US" sz="1200" kern="1200" dirty="0" smtClean="0"/>
            <a:t> </a:t>
          </a:r>
          <a:r>
            <a:rPr lang="en-US" sz="1200" kern="1200" dirty="0" err="1" smtClean="0"/>
            <a:t>Kommunikationsobjekte</a:t>
          </a:r>
          <a:r>
            <a:rPr lang="en-US" sz="1200" kern="1200" dirty="0" smtClean="0"/>
            <a:t>, </a:t>
          </a:r>
          <a:r>
            <a:rPr lang="en-US" sz="1200" kern="1200" dirty="0" err="1" smtClean="0"/>
            <a:t>Verwaltung</a:t>
          </a:r>
          <a:r>
            <a:rPr lang="en-US" sz="1200" kern="1200" dirty="0" smtClean="0"/>
            <a:t> der </a:t>
          </a:r>
          <a:r>
            <a:rPr lang="en-US" sz="1200" kern="1200" dirty="0" err="1" smtClean="0"/>
            <a:t>Unternehmensdaten</a:t>
          </a:r>
          <a:r>
            <a:rPr lang="en-US" sz="1200" kern="1200" dirty="0" smtClean="0"/>
            <a:t> und </a:t>
          </a:r>
          <a:r>
            <a:rPr lang="en-US" sz="1200" kern="1200" dirty="0" err="1" smtClean="0"/>
            <a:t>Hochladen</a:t>
          </a:r>
          <a:r>
            <a:rPr lang="en-US" sz="1200" kern="1200" dirty="0" smtClean="0"/>
            <a:t> des </a:t>
          </a:r>
          <a:r>
            <a:rPr lang="en-US" sz="1200" kern="1200" dirty="0" err="1" smtClean="0"/>
            <a:t>jährlichen</a:t>
          </a:r>
          <a:r>
            <a:rPr lang="en-US" sz="1200" kern="1200" dirty="0" smtClean="0"/>
            <a:t> </a:t>
          </a:r>
          <a:r>
            <a:rPr lang="en-US" sz="1200" kern="1200" dirty="0" err="1" smtClean="0"/>
            <a:t>Aktionsplanes</a:t>
          </a:r>
          <a:endParaRPr lang="en-US" sz="1200" kern="1200" dirty="0" smtClean="0"/>
        </a:p>
        <a:p>
          <a:pPr lvl="0" algn="ctr" defTabSz="533400">
            <a:lnSpc>
              <a:spcPct val="90000"/>
            </a:lnSpc>
            <a:spcBef>
              <a:spcPct val="0"/>
            </a:spcBef>
            <a:spcAft>
              <a:spcPct val="35000"/>
            </a:spcAft>
          </a:pPr>
          <a:r>
            <a:rPr lang="en-US" sz="1200" kern="1200" dirty="0" smtClean="0"/>
            <a:t> </a:t>
          </a:r>
          <a:endParaRPr lang="en-US" sz="1200" kern="1200" dirty="0"/>
        </a:p>
      </dsp:txBody>
      <dsp:txXfrm>
        <a:off x="5296347" y="1740535"/>
        <a:ext cx="2569852" cy="1740535"/>
      </dsp:txXfrm>
    </dsp:sp>
    <dsp:sp modelId="{9DD42E2A-5932-4C13-99B0-36FBE81FA010}">
      <dsp:nvSpPr>
        <dsp:cNvPr id="0" name=""/>
        <dsp:cNvSpPr/>
      </dsp:nvSpPr>
      <dsp:spPr>
        <a:xfrm>
          <a:off x="5856776"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A31103-3F8E-47E5-BBBF-0E0D8229BD8F}">
      <dsp:nvSpPr>
        <dsp:cNvPr id="0" name=""/>
        <dsp:cNvSpPr/>
      </dsp:nvSpPr>
      <dsp:spPr>
        <a:xfrm>
          <a:off x="7943295" y="0"/>
          <a:ext cx="2569852"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err="1" smtClean="0"/>
            <a:t>Aktionsplan</a:t>
          </a:r>
          <a:endParaRPr lang="en-US" sz="1200" b="1" kern="1200" dirty="0" smtClean="0"/>
        </a:p>
        <a:p>
          <a:pPr lvl="0" algn="ctr" defTabSz="533400">
            <a:lnSpc>
              <a:spcPct val="90000"/>
            </a:lnSpc>
            <a:spcBef>
              <a:spcPct val="0"/>
            </a:spcBef>
            <a:spcAft>
              <a:spcPct val="35000"/>
            </a:spcAft>
          </a:pPr>
          <a:r>
            <a:rPr lang="en-US" sz="1200" kern="1200" dirty="0" err="1" smtClean="0"/>
            <a:t>Hinterlegen</a:t>
          </a:r>
          <a:r>
            <a:rPr lang="en-US" sz="1200" kern="1200" dirty="0" smtClean="0"/>
            <a:t> </a:t>
          </a:r>
          <a:r>
            <a:rPr lang="en-US" sz="1200" kern="1200" dirty="0" err="1" smtClean="0"/>
            <a:t>eines</a:t>
          </a:r>
          <a:r>
            <a:rPr lang="en-US" sz="1200" kern="1200" dirty="0" smtClean="0"/>
            <a:t> </a:t>
          </a:r>
          <a:r>
            <a:rPr lang="en-US" sz="1200" kern="1200" dirty="0" err="1" smtClean="0"/>
            <a:t>Aktionsplanes</a:t>
          </a:r>
          <a:r>
            <a:rPr lang="en-US" sz="1200" kern="1200" dirty="0" smtClean="0"/>
            <a:t>                </a:t>
          </a:r>
          <a:r>
            <a:rPr lang="en-US" sz="1200" kern="1200" dirty="0" err="1" smtClean="0"/>
            <a:t>Hochladung</a:t>
          </a:r>
          <a:r>
            <a:rPr lang="en-US" sz="1200" kern="1200" dirty="0" smtClean="0"/>
            <a:t> und </a:t>
          </a:r>
          <a:r>
            <a:rPr lang="en-US" sz="1200" kern="1200" dirty="0" err="1" smtClean="0"/>
            <a:t>Verwaltung</a:t>
          </a:r>
          <a:r>
            <a:rPr lang="en-US" sz="1200" kern="1200" dirty="0" smtClean="0"/>
            <a:t> des </a:t>
          </a:r>
          <a:r>
            <a:rPr lang="en-US" sz="1200" kern="1200" dirty="0" err="1" smtClean="0"/>
            <a:t>Aktionsplanes</a:t>
          </a:r>
          <a:r>
            <a:rPr lang="en-US" sz="1200" kern="1200" dirty="0" smtClean="0"/>
            <a:t> des </a:t>
          </a:r>
          <a:r>
            <a:rPr lang="en-US" sz="1200" kern="1200" dirty="0" err="1" smtClean="0"/>
            <a:t>Unternehmens</a:t>
          </a:r>
          <a:endParaRPr lang="en-US" sz="1200" kern="1200" dirty="0"/>
        </a:p>
      </dsp:txBody>
      <dsp:txXfrm>
        <a:off x="7943295" y="1740535"/>
        <a:ext cx="2569852" cy="1740535"/>
      </dsp:txXfrm>
    </dsp:sp>
    <dsp:sp modelId="{7289CA40-77F6-4804-B927-C0557EF9CE0B}">
      <dsp:nvSpPr>
        <dsp:cNvPr id="0" name=""/>
        <dsp:cNvSpPr/>
      </dsp:nvSpPr>
      <dsp:spPr>
        <a:xfrm>
          <a:off x="8503724" y="261080"/>
          <a:ext cx="1448995" cy="144899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03CAE8-E4C0-44C8-8256-7F266CD06D0B}">
      <dsp:nvSpPr>
        <dsp:cNvPr id="0" name=""/>
        <dsp:cNvSpPr/>
      </dsp:nvSpPr>
      <dsp:spPr>
        <a:xfrm>
          <a:off x="420623" y="3481070"/>
          <a:ext cx="9674352" cy="652700"/>
        </a:xfrm>
        <a:prstGeom prst="leftRightArrow">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0.37756</cdr:x>
      <cdr:y>0.29343</cdr:y>
    </cdr:from>
    <cdr:to>
      <cdr:x>0.56966</cdr:x>
      <cdr:y>0.52499</cdr:y>
    </cdr:to>
    <cdr:sp macro="" textlink="">
      <cdr:nvSpPr>
        <cdr:cNvPr id="7" name="TextBox 1"/>
        <cdr:cNvSpPr txBox="1"/>
      </cdr:nvSpPr>
      <cdr:spPr>
        <a:xfrm xmlns:a="http://schemas.openxmlformats.org/drawingml/2006/main">
          <a:off x="3866771" y="1462024"/>
          <a:ext cx="1967379" cy="1153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LU" sz="3200" b="1" dirty="0" smtClean="0">
              <a:solidFill>
                <a:srgbClr val="434342"/>
              </a:solidFill>
            </a:rPr>
            <a:t>78.337</a:t>
          </a:r>
          <a:r>
            <a:rPr lang="fr-LU" sz="3200" dirty="0" smtClean="0">
              <a:solidFill>
                <a:srgbClr val="434342"/>
              </a:solidFill>
            </a:rPr>
            <a:t> </a:t>
          </a:r>
          <a:br>
            <a:rPr lang="fr-LU" sz="3200" dirty="0" smtClean="0">
              <a:solidFill>
                <a:srgbClr val="434342"/>
              </a:solidFill>
            </a:rPr>
          </a:br>
          <a:r>
            <a:rPr lang="fr-LU" sz="3200" b="1" dirty="0" err="1" smtClean="0">
              <a:solidFill>
                <a:srgbClr val="434342"/>
              </a:solidFill>
            </a:rPr>
            <a:t>Beitrags-zahler</a:t>
          </a:r>
          <a:endParaRPr lang="fr-LU" sz="3200" b="1" dirty="0">
            <a:solidFill>
              <a:srgbClr val="43434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9468" cy="498056"/>
          </a:xfrm>
          <a:prstGeom prst="rect">
            <a:avLst/>
          </a:prstGeom>
        </p:spPr>
        <p:txBody>
          <a:bodyPr vert="horz" lIns="91440" tIns="45720" rIns="91440" bIns="45720" rtlCol="0"/>
          <a:lstStyle>
            <a:lvl1pPr algn="l">
              <a:defRPr sz="1200"/>
            </a:lvl1pPr>
          </a:lstStyle>
          <a:p>
            <a:endParaRPr lang="fr-LU"/>
          </a:p>
        </p:txBody>
      </p:sp>
      <p:sp>
        <p:nvSpPr>
          <p:cNvPr id="3" name="Date Placeholder 2"/>
          <p:cNvSpPr>
            <a:spLocks noGrp="1"/>
          </p:cNvSpPr>
          <p:nvPr>
            <p:ph type="dt" sz="quarter" idx="1"/>
          </p:nvPr>
        </p:nvSpPr>
        <p:spPr>
          <a:xfrm>
            <a:off x="3842351" y="0"/>
            <a:ext cx="2939468" cy="498056"/>
          </a:xfrm>
          <a:prstGeom prst="rect">
            <a:avLst/>
          </a:prstGeom>
        </p:spPr>
        <p:txBody>
          <a:bodyPr vert="horz" lIns="91440" tIns="45720" rIns="91440" bIns="45720" rtlCol="0"/>
          <a:lstStyle>
            <a:lvl1pPr algn="r">
              <a:defRPr sz="1200"/>
            </a:lvl1pPr>
          </a:lstStyle>
          <a:p>
            <a:fld id="{7669ECC0-B256-4D70-9C74-916C5FB2D170}" type="datetimeFigureOut">
              <a:rPr lang="fr-LU" smtClean="0"/>
              <a:t>07.03.2024</a:t>
            </a:fld>
            <a:endParaRPr lang="fr-LU"/>
          </a:p>
        </p:txBody>
      </p:sp>
      <p:sp>
        <p:nvSpPr>
          <p:cNvPr id="4" name="Footer Placeholder 3"/>
          <p:cNvSpPr>
            <a:spLocks noGrp="1"/>
          </p:cNvSpPr>
          <p:nvPr>
            <p:ph type="ftr" sz="quarter" idx="2"/>
          </p:nvPr>
        </p:nvSpPr>
        <p:spPr>
          <a:xfrm>
            <a:off x="0" y="9428586"/>
            <a:ext cx="2939468" cy="498055"/>
          </a:xfrm>
          <a:prstGeom prst="rect">
            <a:avLst/>
          </a:prstGeom>
        </p:spPr>
        <p:txBody>
          <a:bodyPr vert="horz" lIns="91440" tIns="45720" rIns="91440" bIns="45720" rtlCol="0" anchor="b"/>
          <a:lstStyle>
            <a:lvl1pPr algn="l">
              <a:defRPr sz="1200"/>
            </a:lvl1pPr>
          </a:lstStyle>
          <a:p>
            <a:endParaRPr lang="fr-LU"/>
          </a:p>
        </p:txBody>
      </p:sp>
      <p:sp>
        <p:nvSpPr>
          <p:cNvPr id="5" name="Slide Number Placeholder 4"/>
          <p:cNvSpPr>
            <a:spLocks noGrp="1"/>
          </p:cNvSpPr>
          <p:nvPr>
            <p:ph type="sldNum" sz="quarter" idx="3"/>
          </p:nvPr>
        </p:nvSpPr>
        <p:spPr>
          <a:xfrm>
            <a:off x="3842351" y="9428586"/>
            <a:ext cx="2939468" cy="498055"/>
          </a:xfrm>
          <a:prstGeom prst="rect">
            <a:avLst/>
          </a:prstGeom>
        </p:spPr>
        <p:txBody>
          <a:bodyPr vert="horz" lIns="91440" tIns="45720" rIns="91440" bIns="45720" rtlCol="0" anchor="b"/>
          <a:lstStyle>
            <a:lvl1pPr algn="r">
              <a:defRPr sz="1200"/>
            </a:lvl1pPr>
          </a:lstStyle>
          <a:p>
            <a:fld id="{17D72FE5-2F54-4239-A90E-AF0131E36440}" type="slidenum">
              <a:rPr lang="fr-LU" smtClean="0"/>
              <a:t>‹#›</a:t>
            </a:fld>
            <a:endParaRPr lang="fr-LU"/>
          </a:p>
        </p:txBody>
      </p:sp>
    </p:spTree>
    <p:extLst>
      <p:ext uri="{BB962C8B-B14F-4D97-AF65-F5344CB8AC3E}">
        <p14:creationId xmlns:p14="http://schemas.microsoft.com/office/powerpoint/2010/main" val="2633740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9468" cy="498056"/>
          </a:xfrm>
          <a:prstGeom prst="rect">
            <a:avLst/>
          </a:prstGeom>
        </p:spPr>
        <p:txBody>
          <a:bodyPr vert="horz" lIns="91440" tIns="45720" rIns="91440" bIns="45720" rtlCol="0"/>
          <a:lstStyle>
            <a:lvl1pPr algn="l">
              <a:defRPr sz="1200"/>
            </a:lvl1pPr>
          </a:lstStyle>
          <a:p>
            <a:endParaRPr lang="fr-LU"/>
          </a:p>
        </p:txBody>
      </p:sp>
      <p:sp>
        <p:nvSpPr>
          <p:cNvPr id="3" name="Date Placeholder 2"/>
          <p:cNvSpPr>
            <a:spLocks noGrp="1"/>
          </p:cNvSpPr>
          <p:nvPr>
            <p:ph type="dt" idx="1"/>
          </p:nvPr>
        </p:nvSpPr>
        <p:spPr>
          <a:xfrm>
            <a:off x="3842351" y="0"/>
            <a:ext cx="2939468" cy="498056"/>
          </a:xfrm>
          <a:prstGeom prst="rect">
            <a:avLst/>
          </a:prstGeom>
        </p:spPr>
        <p:txBody>
          <a:bodyPr vert="horz" lIns="91440" tIns="45720" rIns="91440" bIns="45720" rtlCol="0"/>
          <a:lstStyle>
            <a:lvl1pPr algn="r">
              <a:defRPr sz="1200"/>
            </a:lvl1pPr>
          </a:lstStyle>
          <a:p>
            <a:fld id="{67F08B00-CCDF-402C-BFEE-47D25569DB30}" type="datetimeFigureOut">
              <a:rPr lang="fr-LU" smtClean="0"/>
              <a:t>07.03.2024</a:t>
            </a:fld>
            <a:endParaRPr lang="fr-LU"/>
          </a:p>
        </p:txBody>
      </p:sp>
      <p:sp>
        <p:nvSpPr>
          <p:cNvPr id="4" name="Slide Image Placeholder 3"/>
          <p:cNvSpPr>
            <a:spLocks noGrp="1" noRot="1" noChangeAspect="1"/>
          </p:cNvSpPr>
          <p:nvPr>
            <p:ph type="sldImg" idx="2"/>
          </p:nvPr>
        </p:nvSpPr>
        <p:spPr>
          <a:xfrm>
            <a:off x="414338" y="1241425"/>
            <a:ext cx="5954712" cy="3349625"/>
          </a:xfrm>
          <a:prstGeom prst="rect">
            <a:avLst/>
          </a:prstGeom>
          <a:noFill/>
          <a:ln w="12700">
            <a:solidFill>
              <a:prstClr val="black"/>
            </a:solidFill>
          </a:ln>
        </p:spPr>
        <p:txBody>
          <a:bodyPr vert="horz" lIns="91440" tIns="45720" rIns="91440" bIns="45720" rtlCol="0" anchor="ctr"/>
          <a:lstStyle/>
          <a:p>
            <a:endParaRPr lang="fr-LU"/>
          </a:p>
        </p:txBody>
      </p:sp>
      <p:sp>
        <p:nvSpPr>
          <p:cNvPr id="5" name="Notes Placeholder 4"/>
          <p:cNvSpPr>
            <a:spLocks noGrp="1"/>
          </p:cNvSpPr>
          <p:nvPr>
            <p:ph type="body" sz="quarter" idx="3"/>
          </p:nvPr>
        </p:nvSpPr>
        <p:spPr>
          <a:xfrm>
            <a:off x="678339" y="4777194"/>
            <a:ext cx="542671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6" name="Footer Placeholder 5"/>
          <p:cNvSpPr>
            <a:spLocks noGrp="1"/>
          </p:cNvSpPr>
          <p:nvPr>
            <p:ph type="ftr" sz="quarter" idx="4"/>
          </p:nvPr>
        </p:nvSpPr>
        <p:spPr>
          <a:xfrm>
            <a:off x="0" y="9428586"/>
            <a:ext cx="2939468" cy="498055"/>
          </a:xfrm>
          <a:prstGeom prst="rect">
            <a:avLst/>
          </a:prstGeom>
        </p:spPr>
        <p:txBody>
          <a:bodyPr vert="horz" lIns="91440" tIns="45720" rIns="91440" bIns="45720" rtlCol="0" anchor="b"/>
          <a:lstStyle>
            <a:lvl1pPr algn="l">
              <a:defRPr sz="1200"/>
            </a:lvl1pPr>
          </a:lstStyle>
          <a:p>
            <a:endParaRPr lang="fr-LU"/>
          </a:p>
        </p:txBody>
      </p:sp>
      <p:sp>
        <p:nvSpPr>
          <p:cNvPr id="7" name="Slide Number Placeholder 6"/>
          <p:cNvSpPr>
            <a:spLocks noGrp="1"/>
          </p:cNvSpPr>
          <p:nvPr>
            <p:ph type="sldNum" sz="quarter" idx="5"/>
          </p:nvPr>
        </p:nvSpPr>
        <p:spPr>
          <a:xfrm>
            <a:off x="3842351" y="9428586"/>
            <a:ext cx="2939468" cy="498055"/>
          </a:xfrm>
          <a:prstGeom prst="rect">
            <a:avLst/>
          </a:prstGeom>
        </p:spPr>
        <p:txBody>
          <a:bodyPr vert="horz" lIns="91440" tIns="45720" rIns="91440" bIns="45720" rtlCol="0" anchor="b"/>
          <a:lstStyle>
            <a:lvl1pPr algn="r">
              <a:defRPr sz="1200"/>
            </a:lvl1pPr>
          </a:lstStyle>
          <a:p>
            <a:fld id="{5BB11E31-BD52-49E1-B3F1-D0CD881DCBD1}" type="slidenum">
              <a:rPr lang="fr-LU" smtClean="0"/>
              <a:t>‹#›</a:t>
            </a:fld>
            <a:endParaRPr lang="fr-LU"/>
          </a:p>
        </p:txBody>
      </p:sp>
    </p:spTree>
    <p:extLst>
      <p:ext uri="{BB962C8B-B14F-4D97-AF65-F5344CB8AC3E}">
        <p14:creationId xmlns:p14="http://schemas.microsoft.com/office/powerpoint/2010/main" val="353593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fr-LU" dirty="0" smtClean="0"/>
          </a:p>
          <a:p>
            <a:pPr algn="just">
              <a:spcAft>
                <a:spcPts val="600"/>
              </a:spcAft>
            </a:pPr>
            <a:endParaRPr lang="fr-LU" b="0" baseline="0" dirty="0" smtClean="0"/>
          </a:p>
          <a:p>
            <a:pPr algn="just">
              <a:spcAft>
                <a:spcPts val="600"/>
              </a:spcAft>
            </a:pPr>
            <a:endParaRPr lang="fr-LU" b="0" baseline="0" dirty="0" smtClean="0"/>
          </a:p>
          <a:p>
            <a:pPr algn="just">
              <a:spcAft>
                <a:spcPts val="600"/>
              </a:spcAft>
            </a:pPr>
            <a:endParaRPr lang="fr-LU" b="0" dirty="0" smtClean="0"/>
          </a:p>
          <a:p>
            <a:pPr algn="just">
              <a:spcAft>
                <a:spcPts val="600"/>
              </a:spcAft>
            </a:pPr>
            <a:endParaRPr lang="fr-LU" sz="1100" dirty="0" smtClean="0"/>
          </a:p>
          <a:p>
            <a:endParaRPr lang="fr-LU" dirty="0"/>
          </a:p>
        </p:txBody>
      </p:sp>
      <p:sp>
        <p:nvSpPr>
          <p:cNvPr id="4" name="Slide Number Placeholder 3"/>
          <p:cNvSpPr>
            <a:spLocks noGrp="1"/>
          </p:cNvSpPr>
          <p:nvPr>
            <p:ph type="sldNum" sz="quarter" idx="10"/>
          </p:nvPr>
        </p:nvSpPr>
        <p:spPr/>
        <p:txBody>
          <a:bodyPr/>
          <a:lstStyle/>
          <a:p>
            <a:fld id="{5BB11E31-BD52-49E1-B3F1-D0CD881DCBD1}" type="slidenum">
              <a:rPr lang="fr-LU" smtClean="0"/>
              <a:t>21</a:t>
            </a:fld>
            <a:endParaRPr lang="fr-LU"/>
          </a:p>
        </p:txBody>
      </p:sp>
    </p:spTree>
    <p:extLst>
      <p:ext uri="{BB962C8B-B14F-4D97-AF65-F5344CB8AC3E}">
        <p14:creationId xmlns:p14="http://schemas.microsoft.com/office/powerpoint/2010/main" val="294200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10"/>
          </p:nvPr>
        </p:nvSpPr>
        <p:spPr/>
        <p:txBody>
          <a:bodyPr/>
          <a:lstStyle/>
          <a:p>
            <a:fld id="{5BB11E31-BD52-49E1-B3F1-D0CD881DCBD1}" type="slidenum">
              <a:rPr lang="fr-LU" smtClean="0"/>
              <a:t>22</a:t>
            </a:fld>
            <a:endParaRPr lang="fr-LU"/>
          </a:p>
        </p:txBody>
      </p:sp>
    </p:spTree>
    <p:extLst>
      <p:ext uri="{BB962C8B-B14F-4D97-AF65-F5344CB8AC3E}">
        <p14:creationId xmlns:p14="http://schemas.microsoft.com/office/powerpoint/2010/main" val="34075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Slide Number Placeholder 3"/>
          <p:cNvSpPr>
            <a:spLocks noGrp="1"/>
          </p:cNvSpPr>
          <p:nvPr>
            <p:ph type="sldNum" sz="quarter" idx="10"/>
          </p:nvPr>
        </p:nvSpPr>
        <p:spPr/>
        <p:txBody>
          <a:bodyPr/>
          <a:lstStyle/>
          <a:p>
            <a:fld id="{5BB11E31-BD52-49E1-B3F1-D0CD881DCBD1}" type="slidenum">
              <a:rPr lang="fr-LU" smtClean="0"/>
              <a:t>23</a:t>
            </a:fld>
            <a:endParaRPr lang="fr-LU"/>
          </a:p>
        </p:txBody>
      </p:sp>
    </p:spTree>
    <p:extLst>
      <p:ext uri="{BB962C8B-B14F-4D97-AF65-F5344CB8AC3E}">
        <p14:creationId xmlns:p14="http://schemas.microsoft.com/office/powerpoint/2010/main" val="346919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200" b="1">
                <a:solidFill>
                  <a:schemeClr val="bg1"/>
                </a:solidFill>
                <a:latin typeface="+mn-lt"/>
                <a:cs typeface="Arial" panose="020B0604020202020204" pitchFamily="34" charset="0"/>
              </a:defRPr>
            </a:lvl1pPr>
          </a:lstStyle>
          <a:p>
            <a:r>
              <a:rPr lang="en-US" dirty="0" smtClean="0"/>
              <a:t>Click to edit Master title style</a:t>
            </a:r>
            <a:endParaRPr lang="fr-L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5" name="Footer Placeholder 4"/>
          <p:cNvSpPr>
            <a:spLocks noGrp="1"/>
          </p:cNvSpPr>
          <p:nvPr>
            <p:ph type="ftr" sz="quarter" idx="11"/>
          </p:nvPr>
        </p:nvSpPr>
        <p:spPr/>
        <p:txBody>
          <a:bodyPr/>
          <a:lstStyle>
            <a:lvl1pPr>
              <a:defRPr>
                <a:solidFill>
                  <a:schemeClr val="bg1"/>
                </a:solidFill>
                <a:latin typeface="+mn-lt"/>
                <a:cs typeface="Arial" panose="020B0604020202020204" pitchFamily="34" charset="0"/>
              </a:defRPr>
            </a:lvl1pPr>
          </a:lstStyle>
          <a:p>
            <a:endParaRPr lang="fr-LU" dirty="0"/>
          </a:p>
        </p:txBody>
      </p:sp>
      <p:sp>
        <p:nvSpPr>
          <p:cNvPr id="6" name="Slide Number Placeholder 5"/>
          <p:cNvSpPr>
            <a:spLocks noGrp="1"/>
          </p:cNvSpPr>
          <p:nvPr>
            <p:ph type="sldNum" sz="quarter" idx="12"/>
          </p:nvPr>
        </p:nvSpPr>
        <p:spPr/>
        <p:txBody>
          <a:bodyPr/>
          <a:lstStyle>
            <a:lvl1pPr>
              <a:defRPr>
                <a:solidFill>
                  <a:schemeClr val="bg1"/>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638844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fr-LU"/>
          </a:p>
        </p:txBody>
      </p:sp>
      <p:sp>
        <p:nvSpPr>
          <p:cNvPr id="4" name="Footer Placeholder 3"/>
          <p:cNvSpPr>
            <a:spLocks noGrp="1"/>
          </p:cNvSpPr>
          <p:nvPr>
            <p:ph type="ftr" sz="quarter" idx="11"/>
          </p:nvPr>
        </p:nvSpPr>
        <p:spPr/>
        <p:txBody>
          <a:bodyPr/>
          <a:lstStyle>
            <a:lvl1pPr>
              <a:defRPr>
                <a:latin typeface="+mn-lt"/>
              </a:defRPr>
            </a:lvl1pPr>
          </a:lstStyle>
          <a:p>
            <a:endParaRPr lang="fr-LU" dirty="0"/>
          </a:p>
        </p:txBody>
      </p:sp>
      <p:sp>
        <p:nvSpPr>
          <p:cNvPr id="5" name="Slide Number Placeholder 4"/>
          <p:cNvSpPr>
            <a:spLocks noGrp="1"/>
          </p:cNvSpPr>
          <p:nvPr>
            <p:ph type="sldNum" sz="quarter" idx="12"/>
          </p:nvPr>
        </p:nvSpPr>
        <p:spPr/>
        <p:txBody>
          <a:bodyPr/>
          <a:lstStyle>
            <a:lvl1pPr>
              <a:defRPr>
                <a:latin typeface="+mn-lt"/>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7169173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200" b="1">
                <a:solidFill>
                  <a:srgbClr val="0061A1"/>
                </a:solidFill>
                <a:latin typeface="+mn-lt"/>
                <a:cs typeface="Arial" panose="020B0604020202020204" pitchFamily="34" charset="0"/>
              </a:defRPr>
            </a:lvl1pPr>
          </a:lstStyle>
          <a:p>
            <a:r>
              <a:rPr lang="en-US" dirty="0" smtClean="0"/>
              <a:t>Click to edit Master title style</a:t>
            </a:r>
            <a:endParaRPr lang="fr-L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434342"/>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5" name="Footer Placeholder 4"/>
          <p:cNvSpPr>
            <a:spLocks noGrp="1"/>
          </p:cNvSpPr>
          <p:nvPr>
            <p:ph type="ftr" sz="quarter" idx="11"/>
          </p:nvPr>
        </p:nvSpPr>
        <p:spPr/>
        <p:txBody>
          <a:bodyPr/>
          <a:lstStyle>
            <a:lvl1pPr>
              <a:defRPr>
                <a:solidFill>
                  <a:srgbClr val="0C2D69"/>
                </a:solidFill>
                <a:latin typeface="+mn-lt"/>
                <a:cs typeface="Arial" panose="020B0604020202020204" pitchFamily="34" charset="0"/>
              </a:defRPr>
            </a:lvl1pPr>
          </a:lstStyle>
          <a:p>
            <a:endParaRPr lang="fr-LU" dirty="0"/>
          </a:p>
        </p:txBody>
      </p:sp>
      <p:sp>
        <p:nvSpPr>
          <p:cNvPr id="6" name="Slide Number Placeholder 5"/>
          <p:cNvSpPr>
            <a:spLocks noGrp="1"/>
          </p:cNvSpPr>
          <p:nvPr>
            <p:ph type="sldNum" sz="quarter" idx="12"/>
          </p:nvPr>
        </p:nvSpPr>
        <p:spPr/>
        <p:txBody>
          <a:bodyPr/>
          <a:lstStyle>
            <a:lvl1pPr>
              <a:defRPr>
                <a:solidFill>
                  <a:srgbClr val="0C2D69"/>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27688456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200" b="1">
                <a:solidFill>
                  <a:srgbClr val="0061A1"/>
                </a:solidFill>
                <a:latin typeface="+mn-lt"/>
                <a:cs typeface="Arial" panose="020B0604020202020204" pitchFamily="34" charset="0"/>
              </a:defRPr>
            </a:lvl1pPr>
          </a:lstStyle>
          <a:p>
            <a:r>
              <a:rPr lang="en-US" dirty="0" smtClean="0"/>
              <a:t>Click to edit Master title style</a:t>
            </a:r>
            <a:endParaRPr lang="fr-LU"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434342"/>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fr-LU" dirty="0"/>
          </a:p>
        </p:txBody>
      </p:sp>
      <p:sp>
        <p:nvSpPr>
          <p:cNvPr id="5" name="Footer Placeholder 4"/>
          <p:cNvSpPr>
            <a:spLocks noGrp="1"/>
          </p:cNvSpPr>
          <p:nvPr>
            <p:ph type="ftr" sz="quarter" idx="11"/>
          </p:nvPr>
        </p:nvSpPr>
        <p:spPr/>
        <p:txBody>
          <a:bodyPr/>
          <a:lstStyle>
            <a:lvl1pPr>
              <a:defRPr>
                <a:latin typeface="+mn-lt"/>
              </a:defRPr>
            </a:lvl1pPr>
          </a:lstStyle>
          <a:p>
            <a:endParaRPr lang="fr-LU"/>
          </a:p>
        </p:txBody>
      </p:sp>
      <p:sp>
        <p:nvSpPr>
          <p:cNvPr id="6" name="Slide Number Placeholder 5"/>
          <p:cNvSpPr>
            <a:spLocks noGrp="1"/>
          </p:cNvSpPr>
          <p:nvPr>
            <p:ph type="sldNum" sz="quarter" idx="12"/>
          </p:nvPr>
        </p:nvSpPr>
        <p:spPr/>
        <p:txBody>
          <a:bodyPr/>
          <a:lstStyle>
            <a:lvl1pPr>
              <a:defRPr>
                <a:latin typeface="+mn-lt"/>
              </a:defRPr>
            </a:lvl1pPr>
          </a:lstStyle>
          <a:p>
            <a:fld id="{E18F1365-6A11-4D2C-A586-41215F74B123}" type="slidenum">
              <a:rPr lang="fr-LU" smtClean="0"/>
              <a:pPr/>
              <a:t>‹#›</a:t>
            </a:fld>
            <a:endParaRPr lang="fr-LU"/>
          </a:p>
        </p:txBody>
      </p:sp>
    </p:spTree>
    <p:extLst>
      <p:ext uri="{BB962C8B-B14F-4D97-AF65-F5344CB8AC3E}">
        <p14:creationId xmlns:p14="http://schemas.microsoft.com/office/powerpoint/2010/main" val="37696547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61A1"/>
                </a:solidFill>
                <a:latin typeface="+mn-lt"/>
                <a:cs typeface="Arial" panose="020B0604020202020204" pitchFamily="34" charset="0"/>
              </a:defRPr>
            </a:lvl1pPr>
          </a:lstStyle>
          <a:p>
            <a:r>
              <a:rPr lang="en-US" dirty="0" smtClean="0"/>
              <a:t>Click to edit Master title style</a:t>
            </a:r>
            <a:endParaRPr lang="fr-LU" dirty="0"/>
          </a:p>
        </p:txBody>
      </p:sp>
      <p:sp>
        <p:nvSpPr>
          <p:cNvPr id="3" name="Content Placeholder 2"/>
          <p:cNvSpPr>
            <a:spLocks noGrp="1"/>
          </p:cNvSpPr>
          <p:nvPr>
            <p:ph idx="1"/>
          </p:nvPr>
        </p:nvSpPr>
        <p:spPr/>
        <p:txBody>
          <a:bodyPr>
            <a:normAutofit/>
          </a:bodyPr>
          <a:lstStyle>
            <a:lvl1pPr>
              <a:defRPr sz="2600">
                <a:solidFill>
                  <a:srgbClr val="434342"/>
                </a:solidFill>
                <a:latin typeface="+mn-lt"/>
                <a:cs typeface="Arial" panose="020B0604020202020204" pitchFamily="34" charset="0"/>
              </a:defRPr>
            </a:lvl1pPr>
            <a:lvl2pPr>
              <a:defRPr sz="2600">
                <a:solidFill>
                  <a:srgbClr val="434342"/>
                </a:solidFill>
                <a:latin typeface="+mn-lt"/>
                <a:cs typeface="Arial" panose="020B0604020202020204" pitchFamily="34" charset="0"/>
              </a:defRPr>
            </a:lvl2pPr>
            <a:lvl3pPr>
              <a:defRPr sz="2600">
                <a:solidFill>
                  <a:srgbClr val="434342"/>
                </a:solidFill>
                <a:latin typeface="+mn-lt"/>
                <a:cs typeface="Arial" panose="020B0604020202020204" pitchFamily="34" charset="0"/>
              </a:defRPr>
            </a:lvl3pPr>
            <a:lvl4pPr>
              <a:defRPr sz="2600">
                <a:solidFill>
                  <a:srgbClr val="434342"/>
                </a:solidFill>
                <a:latin typeface="+mn-lt"/>
                <a:cs typeface="Arial" panose="020B0604020202020204" pitchFamily="34" charset="0"/>
              </a:defRPr>
            </a:lvl4pPr>
            <a:lvl5pPr>
              <a:defRPr sz="2600">
                <a:solidFill>
                  <a:srgbClr val="434342"/>
                </a:solidFill>
                <a:latin typeface="+mn-lt"/>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5" name="Footer Placeholder 4"/>
          <p:cNvSpPr>
            <a:spLocks noGrp="1"/>
          </p:cNvSpPr>
          <p:nvPr>
            <p:ph type="ftr" sz="quarter" idx="11"/>
          </p:nvPr>
        </p:nvSpPr>
        <p:spPr/>
        <p:txBody>
          <a:bodyPr/>
          <a:lstStyle>
            <a:lvl1pPr>
              <a:defRPr>
                <a:latin typeface="+mn-lt"/>
              </a:defRPr>
            </a:lvl1pPr>
          </a:lstStyle>
          <a:p>
            <a:endParaRPr lang="fr-LU" dirty="0"/>
          </a:p>
        </p:txBody>
      </p:sp>
      <p:sp>
        <p:nvSpPr>
          <p:cNvPr id="6" name="Slide Number Placeholder 5"/>
          <p:cNvSpPr>
            <a:spLocks noGrp="1"/>
          </p:cNvSpPr>
          <p:nvPr>
            <p:ph type="sldNum" sz="quarter" idx="12"/>
          </p:nvPr>
        </p:nvSpPr>
        <p:spPr/>
        <p:txBody>
          <a:bodyPr/>
          <a:lstStyle>
            <a:lvl1pPr>
              <a:defRPr>
                <a:latin typeface="+mn-lt"/>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30346903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solidFill>
                  <a:srgbClr val="0061A1"/>
                </a:solidFill>
                <a:latin typeface="+mn-lt"/>
                <a:cs typeface="Arial" panose="020B0604020202020204" pitchFamily="34" charset="0"/>
              </a:defRPr>
            </a:lvl1pPr>
          </a:lstStyle>
          <a:p>
            <a:r>
              <a:rPr lang="en-US" dirty="0" smtClean="0"/>
              <a:t>Click to edit Master title style</a:t>
            </a:r>
            <a:endParaRPr lang="fr-LU"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rgbClr val="0C2D69"/>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600">
                <a:solidFill>
                  <a:srgbClr val="434342"/>
                </a:solidFill>
                <a:latin typeface="+mn-lt"/>
                <a:cs typeface="Arial" panose="020B0604020202020204" pitchFamily="34" charset="0"/>
              </a:defRPr>
            </a:lvl1pPr>
            <a:lvl2pPr>
              <a:defRPr sz="2600">
                <a:solidFill>
                  <a:srgbClr val="434342"/>
                </a:solidFill>
                <a:latin typeface="+mn-lt"/>
                <a:cs typeface="Arial" panose="020B0604020202020204" pitchFamily="34" charset="0"/>
              </a:defRPr>
            </a:lvl2pPr>
            <a:lvl3pPr>
              <a:defRPr sz="2600">
                <a:solidFill>
                  <a:srgbClr val="434342"/>
                </a:solidFill>
                <a:latin typeface="+mn-lt"/>
                <a:cs typeface="Arial" panose="020B0604020202020204" pitchFamily="34" charset="0"/>
              </a:defRPr>
            </a:lvl3pPr>
            <a:lvl4pPr>
              <a:defRPr sz="2600">
                <a:solidFill>
                  <a:srgbClr val="434342"/>
                </a:solidFill>
                <a:latin typeface="+mn-lt"/>
                <a:cs typeface="Arial" panose="020B0604020202020204" pitchFamily="34" charset="0"/>
              </a:defRPr>
            </a:lvl4pPr>
            <a:lvl5pPr>
              <a:defRPr sz="2600">
                <a:solidFill>
                  <a:srgbClr val="434342"/>
                </a:solidFill>
                <a:latin typeface="+mn-lt"/>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0C2D69"/>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600">
                <a:solidFill>
                  <a:srgbClr val="434342"/>
                </a:solidFill>
                <a:latin typeface="+mn-lt"/>
                <a:cs typeface="Arial" panose="020B0604020202020204" pitchFamily="34" charset="0"/>
              </a:defRPr>
            </a:lvl1pPr>
            <a:lvl2pPr>
              <a:defRPr sz="2600">
                <a:solidFill>
                  <a:srgbClr val="434342"/>
                </a:solidFill>
                <a:latin typeface="+mn-lt"/>
                <a:cs typeface="Arial" panose="020B0604020202020204" pitchFamily="34" charset="0"/>
              </a:defRPr>
            </a:lvl2pPr>
            <a:lvl3pPr>
              <a:defRPr sz="2600">
                <a:solidFill>
                  <a:srgbClr val="434342"/>
                </a:solidFill>
                <a:latin typeface="+mn-lt"/>
                <a:cs typeface="Arial" panose="020B0604020202020204" pitchFamily="34" charset="0"/>
              </a:defRPr>
            </a:lvl3pPr>
            <a:lvl4pPr>
              <a:defRPr sz="2600">
                <a:solidFill>
                  <a:srgbClr val="434342"/>
                </a:solidFill>
                <a:latin typeface="+mn-lt"/>
                <a:cs typeface="Arial" panose="020B0604020202020204" pitchFamily="34" charset="0"/>
              </a:defRPr>
            </a:lvl4pPr>
            <a:lvl5pPr>
              <a:defRPr sz="2600">
                <a:solidFill>
                  <a:srgbClr val="434342"/>
                </a:solidFill>
                <a:latin typeface="+mn-lt"/>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8" name="Footer Placeholder 7"/>
          <p:cNvSpPr>
            <a:spLocks noGrp="1"/>
          </p:cNvSpPr>
          <p:nvPr>
            <p:ph type="ftr" sz="quarter" idx="11"/>
          </p:nvPr>
        </p:nvSpPr>
        <p:spPr/>
        <p:txBody>
          <a:bodyPr/>
          <a:lstStyle>
            <a:lvl1pPr>
              <a:defRPr>
                <a:solidFill>
                  <a:srgbClr val="0C2D69"/>
                </a:solidFill>
                <a:latin typeface="+mn-lt"/>
                <a:cs typeface="Arial" panose="020B0604020202020204" pitchFamily="34" charset="0"/>
              </a:defRPr>
            </a:lvl1pPr>
          </a:lstStyle>
          <a:p>
            <a:endParaRPr lang="fr-LU" dirty="0"/>
          </a:p>
        </p:txBody>
      </p:sp>
      <p:sp>
        <p:nvSpPr>
          <p:cNvPr id="9" name="Slide Number Placeholder 8"/>
          <p:cNvSpPr>
            <a:spLocks noGrp="1"/>
          </p:cNvSpPr>
          <p:nvPr>
            <p:ph type="sldNum" sz="quarter" idx="12"/>
          </p:nvPr>
        </p:nvSpPr>
        <p:spPr/>
        <p:txBody>
          <a:bodyPr/>
          <a:lstStyle>
            <a:lvl1pPr>
              <a:defRPr>
                <a:solidFill>
                  <a:srgbClr val="0C2D69"/>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3073556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61A1"/>
                </a:solidFill>
                <a:latin typeface="+mn-lt"/>
                <a:cs typeface="Arial" panose="020B0604020202020204" pitchFamily="34" charset="0"/>
              </a:defRPr>
            </a:lvl1pPr>
          </a:lstStyle>
          <a:p>
            <a:r>
              <a:rPr lang="en-US" dirty="0" smtClean="0"/>
              <a:t>Click to edit Master title style</a:t>
            </a:r>
            <a:endParaRPr lang="fr-LU" dirty="0"/>
          </a:p>
        </p:txBody>
      </p:sp>
      <p:sp>
        <p:nvSpPr>
          <p:cNvPr id="4" name="Footer Placeholder 3"/>
          <p:cNvSpPr>
            <a:spLocks noGrp="1"/>
          </p:cNvSpPr>
          <p:nvPr>
            <p:ph type="ftr" sz="quarter" idx="11"/>
          </p:nvPr>
        </p:nvSpPr>
        <p:spPr/>
        <p:txBody>
          <a:bodyPr/>
          <a:lstStyle>
            <a:lvl1pPr>
              <a:defRPr>
                <a:solidFill>
                  <a:srgbClr val="0C2D69"/>
                </a:solidFill>
                <a:latin typeface="+mn-lt"/>
                <a:cs typeface="Arial" panose="020B0604020202020204" pitchFamily="34" charset="0"/>
              </a:defRPr>
            </a:lvl1pPr>
          </a:lstStyle>
          <a:p>
            <a:endParaRPr lang="fr-LU" dirty="0"/>
          </a:p>
        </p:txBody>
      </p:sp>
      <p:sp>
        <p:nvSpPr>
          <p:cNvPr id="5" name="Slide Number Placeholder 4"/>
          <p:cNvSpPr>
            <a:spLocks noGrp="1"/>
          </p:cNvSpPr>
          <p:nvPr>
            <p:ph type="sldNum" sz="quarter" idx="12"/>
          </p:nvPr>
        </p:nvSpPr>
        <p:spPr/>
        <p:txBody>
          <a:bodyPr/>
          <a:lstStyle>
            <a:lvl1pPr>
              <a:defRPr>
                <a:solidFill>
                  <a:srgbClr val="0C2D69"/>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32361965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0C2D69"/>
                </a:solidFill>
                <a:latin typeface="+mn-lt"/>
                <a:cs typeface="Arial" panose="020B0604020202020204" pitchFamily="34" charset="0"/>
              </a:defRPr>
            </a:lvl1pPr>
          </a:lstStyle>
          <a:p>
            <a:endParaRPr lang="fr-LU" dirty="0"/>
          </a:p>
        </p:txBody>
      </p:sp>
      <p:sp>
        <p:nvSpPr>
          <p:cNvPr id="4" name="Slide Number Placeholder 3"/>
          <p:cNvSpPr>
            <a:spLocks noGrp="1"/>
          </p:cNvSpPr>
          <p:nvPr>
            <p:ph type="sldNum" sz="quarter" idx="12"/>
          </p:nvPr>
        </p:nvSpPr>
        <p:spPr/>
        <p:txBody>
          <a:bodyPr/>
          <a:lstStyle>
            <a:lvl1pPr>
              <a:defRPr>
                <a:solidFill>
                  <a:srgbClr val="0C2D69"/>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19993273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000" b="1">
                <a:solidFill>
                  <a:srgbClr val="0061A1"/>
                </a:solidFill>
                <a:latin typeface="+mn-lt"/>
                <a:cs typeface="Arial" panose="020B0604020202020204" pitchFamily="34" charset="0"/>
              </a:defRPr>
            </a:lvl1pPr>
          </a:lstStyle>
          <a:p>
            <a:r>
              <a:rPr lang="en-US" dirty="0" smtClean="0"/>
              <a:t>Click to edit Master title style</a:t>
            </a:r>
            <a:endParaRPr lang="fr-LU"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434342"/>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L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434342"/>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6" name="Footer Placeholder 5"/>
          <p:cNvSpPr>
            <a:spLocks noGrp="1"/>
          </p:cNvSpPr>
          <p:nvPr>
            <p:ph type="ftr" sz="quarter" idx="11"/>
          </p:nvPr>
        </p:nvSpPr>
        <p:spPr/>
        <p:txBody>
          <a:bodyPr/>
          <a:lstStyle>
            <a:lvl1pPr>
              <a:defRPr>
                <a:solidFill>
                  <a:srgbClr val="0C2D69"/>
                </a:solidFill>
                <a:latin typeface="+mn-lt"/>
                <a:cs typeface="Arial" panose="020B0604020202020204" pitchFamily="34" charset="0"/>
              </a:defRPr>
            </a:lvl1pPr>
          </a:lstStyle>
          <a:p>
            <a:endParaRPr lang="fr-LU" dirty="0"/>
          </a:p>
        </p:txBody>
      </p:sp>
      <p:sp>
        <p:nvSpPr>
          <p:cNvPr id="7" name="Slide Number Placeholder 6"/>
          <p:cNvSpPr>
            <a:spLocks noGrp="1"/>
          </p:cNvSpPr>
          <p:nvPr>
            <p:ph type="sldNum" sz="quarter" idx="12"/>
          </p:nvPr>
        </p:nvSpPr>
        <p:spPr/>
        <p:txBody>
          <a:bodyPr/>
          <a:lstStyle>
            <a:lvl1pPr>
              <a:defRPr>
                <a:solidFill>
                  <a:srgbClr val="0C2D69"/>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28452497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200" b="1">
                <a:solidFill>
                  <a:schemeClr val="bg1"/>
                </a:solidFill>
                <a:latin typeface="+mn-lt"/>
                <a:cs typeface="Arial" panose="020B0604020202020204" pitchFamily="34" charset="0"/>
              </a:defRPr>
            </a:lvl1pPr>
          </a:lstStyle>
          <a:p>
            <a:r>
              <a:rPr lang="en-US" dirty="0" smtClean="0"/>
              <a:t>Click to edit Master title style</a:t>
            </a:r>
            <a:endParaRPr lang="fr-LU"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fr-LU" dirty="0"/>
          </a:p>
        </p:txBody>
      </p:sp>
      <p:sp>
        <p:nvSpPr>
          <p:cNvPr id="5" name="Footer Placeholder 4"/>
          <p:cNvSpPr>
            <a:spLocks noGrp="1"/>
          </p:cNvSpPr>
          <p:nvPr>
            <p:ph type="ftr" sz="quarter" idx="11"/>
          </p:nvPr>
        </p:nvSpPr>
        <p:spPr/>
        <p:txBody>
          <a:bodyPr/>
          <a:lstStyle>
            <a:lvl1pPr>
              <a:defRPr>
                <a:latin typeface="+mn-lt"/>
              </a:defRPr>
            </a:lvl1pPr>
          </a:lstStyle>
          <a:p>
            <a:endParaRPr lang="fr-LU"/>
          </a:p>
        </p:txBody>
      </p:sp>
      <p:sp>
        <p:nvSpPr>
          <p:cNvPr id="6" name="Slide Number Placeholder 5"/>
          <p:cNvSpPr>
            <a:spLocks noGrp="1"/>
          </p:cNvSpPr>
          <p:nvPr>
            <p:ph type="sldNum" sz="quarter" idx="12"/>
          </p:nvPr>
        </p:nvSpPr>
        <p:spPr/>
        <p:txBody>
          <a:bodyPr/>
          <a:lstStyle>
            <a:lvl1pPr>
              <a:defRPr>
                <a:latin typeface="+mn-lt"/>
              </a:defRPr>
            </a:lvl1pPr>
          </a:lstStyle>
          <a:p>
            <a:fld id="{E18F1365-6A11-4D2C-A586-41215F74B123}" type="slidenum">
              <a:rPr lang="fr-LU" smtClean="0"/>
              <a:pPr/>
              <a:t>‹#›</a:t>
            </a:fld>
            <a:endParaRPr lang="fr-LU"/>
          </a:p>
        </p:txBody>
      </p:sp>
    </p:spTree>
    <p:extLst>
      <p:ext uri="{BB962C8B-B14F-4D97-AF65-F5344CB8AC3E}">
        <p14:creationId xmlns:p14="http://schemas.microsoft.com/office/powerpoint/2010/main" val="4171066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mn-lt"/>
                <a:cs typeface="Arial" panose="020B0604020202020204" pitchFamily="34" charset="0"/>
              </a:defRPr>
            </a:lvl1pPr>
          </a:lstStyle>
          <a:p>
            <a:r>
              <a:rPr lang="en-US" dirty="0" smtClean="0"/>
              <a:t>Click to edit Master title style</a:t>
            </a:r>
            <a:endParaRPr lang="fr-LU" dirty="0"/>
          </a:p>
        </p:txBody>
      </p:sp>
      <p:sp>
        <p:nvSpPr>
          <p:cNvPr id="3" name="Content Placeholder 2"/>
          <p:cNvSpPr>
            <a:spLocks noGrp="1"/>
          </p:cNvSpPr>
          <p:nvPr>
            <p:ph idx="1"/>
          </p:nvPr>
        </p:nvSpPr>
        <p:spPr/>
        <p:txBody>
          <a:bodyPr>
            <a:normAutofit/>
          </a:bodyPr>
          <a:lstStyle>
            <a:lvl1pPr>
              <a:defRPr sz="2600">
                <a:solidFill>
                  <a:schemeClr val="bg1"/>
                </a:solidFill>
                <a:latin typeface="+mn-lt"/>
                <a:cs typeface="Arial" panose="020B0604020202020204" pitchFamily="34" charset="0"/>
              </a:defRPr>
            </a:lvl1pPr>
            <a:lvl2pPr>
              <a:defRPr sz="2600">
                <a:solidFill>
                  <a:schemeClr val="bg1"/>
                </a:solidFill>
                <a:latin typeface="+mn-lt"/>
                <a:cs typeface="Arial" panose="020B0604020202020204" pitchFamily="34" charset="0"/>
              </a:defRPr>
            </a:lvl2pPr>
            <a:lvl3pPr>
              <a:defRPr sz="2600">
                <a:solidFill>
                  <a:schemeClr val="bg1"/>
                </a:solidFill>
                <a:latin typeface="+mn-lt"/>
                <a:cs typeface="Arial" panose="020B0604020202020204" pitchFamily="34" charset="0"/>
              </a:defRPr>
            </a:lvl3pPr>
            <a:lvl4pPr>
              <a:defRPr sz="2600">
                <a:solidFill>
                  <a:schemeClr val="bg1"/>
                </a:solidFill>
                <a:latin typeface="+mn-lt"/>
                <a:cs typeface="Arial" panose="020B0604020202020204" pitchFamily="34" charset="0"/>
              </a:defRPr>
            </a:lvl4pPr>
            <a:lvl5pPr>
              <a:defRPr sz="2600">
                <a:solidFill>
                  <a:schemeClr val="bg1"/>
                </a:solidFill>
                <a:latin typeface="+mn-lt"/>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5" name="Footer Placeholder 4"/>
          <p:cNvSpPr>
            <a:spLocks noGrp="1"/>
          </p:cNvSpPr>
          <p:nvPr>
            <p:ph type="ftr" sz="quarter" idx="11"/>
          </p:nvPr>
        </p:nvSpPr>
        <p:spPr/>
        <p:txBody>
          <a:bodyPr/>
          <a:lstStyle>
            <a:lvl1pPr>
              <a:defRPr>
                <a:latin typeface="+mn-lt"/>
              </a:defRPr>
            </a:lvl1pPr>
          </a:lstStyle>
          <a:p>
            <a:endParaRPr lang="fr-LU"/>
          </a:p>
        </p:txBody>
      </p:sp>
      <p:sp>
        <p:nvSpPr>
          <p:cNvPr id="6" name="Slide Number Placeholder 5"/>
          <p:cNvSpPr>
            <a:spLocks noGrp="1"/>
          </p:cNvSpPr>
          <p:nvPr>
            <p:ph type="sldNum" sz="quarter" idx="12"/>
          </p:nvPr>
        </p:nvSpPr>
        <p:spPr/>
        <p:txBody>
          <a:bodyPr/>
          <a:lstStyle/>
          <a:p>
            <a:fld id="{E18F1365-6A11-4D2C-A586-41215F74B123}" type="slidenum">
              <a:rPr lang="fr-LU" smtClean="0"/>
              <a:t>‹#›</a:t>
            </a:fld>
            <a:endParaRPr lang="fr-LU"/>
          </a:p>
        </p:txBody>
      </p:sp>
    </p:spTree>
    <p:extLst>
      <p:ext uri="{BB962C8B-B14F-4D97-AF65-F5344CB8AC3E}">
        <p14:creationId xmlns:p14="http://schemas.microsoft.com/office/powerpoint/2010/main" val="2380017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mn-lt"/>
                <a:cs typeface="Arial" panose="020B0604020202020204" pitchFamily="34" charset="0"/>
              </a:defRPr>
            </a:lvl1pPr>
          </a:lstStyle>
          <a:p>
            <a:r>
              <a:rPr lang="en-US" dirty="0" smtClean="0"/>
              <a:t>Click to edit Master title style</a:t>
            </a:r>
            <a:endParaRPr lang="fr-LU"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600">
                <a:solidFill>
                  <a:schemeClr val="bg1"/>
                </a:solidFill>
                <a:latin typeface="+mn-lt"/>
                <a:cs typeface="Arial" panose="020B0604020202020204" pitchFamily="34" charset="0"/>
              </a:defRPr>
            </a:lvl1pPr>
            <a:lvl2pPr>
              <a:defRPr sz="2600">
                <a:solidFill>
                  <a:schemeClr val="bg1"/>
                </a:solidFill>
                <a:latin typeface="+mn-lt"/>
                <a:cs typeface="Arial" panose="020B0604020202020204" pitchFamily="34" charset="0"/>
              </a:defRPr>
            </a:lvl2pPr>
            <a:lvl3pPr>
              <a:defRPr sz="2600">
                <a:solidFill>
                  <a:schemeClr val="bg1"/>
                </a:solidFill>
                <a:latin typeface="+mn-lt"/>
                <a:cs typeface="Arial" panose="020B0604020202020204" pitchFamily="34" charset="0"/>
              </a:defRPr>
            </a:lvl3pPr>
            <a:lvl4pPr>
              <a:defRPr sz="2600">
                <a:solidFill>
                  <a:schemeClr val="bg1"/>
                </a:solidFill>
                <a:latin typeface="+mn-lt"/>
                <a:cs typeface="Arial" panose="020B0604020202020204" pitchFamily="34" charset="0"/>
              </a:defRPr>
            </a:lvl4pPr>
            <a:lvl5pPr>
              <a:defRPr sz="2600">
                <a:solidFill>
                  <a:schemeClr val="bg1"/>
                </a:solidFill>
                <a:latin typeface="+mn-lt"/>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600">
                <a:solidFill>
                  <a:schemeClr val="bg1"/>
                </a:solidFill>
                <a:latin typeface="+mn-lt"/>
                <a:cs typeface="Arial" panose="020B0604020202020204" pitchFamily="34" charset="0"/>
              </a:defRPr>
            </a:lvl1pPr>
            <a:lvl2pPr>
              <a:defRPr sz="2600">
                <a:solidFill>
                  <a:schemeClr val="bg1"/>
                </a:solidFill>
                <a:latin typeface="+mn-lt"/>
                <a:cs typeface="Arial" panose="020B0604020202020204" pitchFamily="34" charset="0"/>
              </a:defRPr>
            </a:lvl2pPr>
            <a:lvl3pPr>
              <a:defRPr sz="2600">
                <a:solidFill>
                  <a:schemeClr val="bg1"/>
                </a:solidFill>
                <a:latin typeface="+mn-lt"/>
                <a:cs typeface="Arial" panose="020B0604020202020204" pitchFamily="34" charset="0"/>
              </a:defRPr>
            </a:lvl3pPr>
            <a:lvl4pPr>
              <a:defRPr sz="2600">
                <a:solidFill>
                  <a:schemeClr val="bg1"/>
                </a:solidFill>
                <a:latin typeface="+mn-lt"/>
                <a:cs typeface="Arial" panose="020B0604020202020204" pitchFamily="34" charset="0"/>
              </a:defRPr>
            </a:lvl4pPr>
            <a:lvl5pPr>
              <a:defRPr sz="2600">
                <a:solidFill>
                  <a:schemeClr val="bg1"/>
                </a:solidFill>
                <a:latin typeface="+mn-lt"/>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6" name="Footer Placeholder 5"/>
          <p:cNvSpPr>
            <a:spLocks noGrp="1"/>
          </p:cNvSpPr>
          <p:nvPr>
            <p:ph type="ftr" sz="quarter" idx="11"/>
          </p:nvPr>
        </p:nvSpPr>
        <p:spPr/>
        <p:txBody>
          <a:bodyPr/>
          <a:lstStyle>
            <a:lvl1pPr>
              <a:defRPr>
                <a:solidFill>
                  <a:schemeClr val="bg1"/>
                </a:solidFill>
                <a:latin typeface="+mn-lt"/>
                <a:cs typeface="Arial" panose="020B0604020202020204" pitchFamily="34" charset="0"/>
              </a:defRPr>
            </a:lvl1pPr>
          </a:lstStyle>
          <a:p>
            <a:endParaRPr lang="fr-LU" dirty="0"/>
          </a:p>
        </p:txBody>
      </p:sp>
      <p:sp>
        <p:nvSpPr>
          <p:cNvPr id="7" name="Slide Number Placeholder 6"/>
          <p:cNvSpPr>
            <a:spLocks noGrp="1"/>
          </p:cNvSpPr>
          <p:nvPr>
            <p:ph type="sldNum" sz="quarter" idx="12"/>
          </p:nvPr>
        </p:nvSpPr>
        <p:spPr/>
        <p:txBody>
          <a:bodyPr/>
          <a:lstStyle>
            <a:lvl1pPr>
              <a:defRPr b="1">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18811950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solidFill>
                  <a:schemeClr val="bg1"/>
                </a:solidFill>
                <a:latin typeface="+mn-lt"/>
                <a:cs typeface="Arial" panose="020B0604020202020204" pitchFamily="34" charset="0"/>
              </a:defRPr>
            </a:lvl1pPr>
          </a:lstStyle>
          <a:p>
            <a:r>
              <a:rPr lang="en-US" dirty="0" smtClean="0"/>
              <a:t>Click to edit Master title style</a:t>
            </a:r>
            <a:endParaRPr lang="fr-LU"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solidFill>
                  <a:schemeClr val="bg1"/>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600">
                <a:solidFill>
                  <a:schemeClr val="bg1"/>
                </a:solidFill>
                <a:latin typeface="+mn-lt"/>
                <a:cs typeface="Arial" panose="020B0604020202020204" pitchFamily="34" charset="0"/>
              </a:defRPr>
            </a:lvl1pPr>
            <a:lvl2pPr>
              <a:defRPr sz="2600">
                <a:solidFill>
                  <a:schemeClr val="bg1"/>
                </a:solidFill>
                <a:latin typeface="+mn-lt"/>
                <a:cs typeface="Arial" panose="020B0604020202020204" pitchFamily="34" charset="0"/>
              </a:defRPr>
            </a:lvl2pPr>
            <a:lvl3pPr>
              <a:defRPr sz="2600">
                <a:solidFill>
                  <a:schemeClr val="bg1"/>
                </a:solidFill>
                <a:latin typeface="+mn-lt"/>
                <a:cs typeface="Arial" panose="020B0604020202020204" pitchFamily="34" charset="0"/>
              </a:defRPr>
            </a:lvl3pPr>
            <a:lvl4pPr>
              <a:defRPr sz="2600">
                <a:solidFill>
                  <a:schemeClr val="bg1"/>
                </a:solidFill>
                <a:latin typeface="+mn-lt"/>
                <a:cs typeface="Arial" panose="020B0604020202020204" pitchFamily="34" charset="0"/>
              </a:defRPr>
            </a:lvl4pPr>
            <a:lvl5pPr>
              <a:defRPr sz="2600">
                <a:solidFill>
                  <a:schemeClr val="bg1"/>
                </a:solidFill>
                <a:latin typeface="+mn-lt"/>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solidFill>
                  <a:schemeClr val="bg1"/>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600">
                <a:solidFill>
                  <a:schemeClr val="bg1"/>
                </a:solidFill>
                <a:latin typeface="+mn-lt"/>
                <a:cs typeface="Arial" panose="020B0604020202020204" pitchFamily="34" charset="0"/>
              </a:defRPr>
            </a:lvl1pPr>
            <a:lvl2pPr>
              <a:defRPr sz="2600">
                <a:solidFill>
                  <a:schemeClr val="bg1"/>
                </a:solidFill>
                <a:latin typeface="+mn-lt"/>
                <a:cs typeface="Arial" panose="020B0604020202020204" pitchFamily="34" charset="0"/>
              </a:defRPr>
            </a:lvl2pPr>
            <a:lvl3pPr>
              <a:defRPr sz="2600">
                <a:solidFill>
                  <a:schemeClr val="bg1"/>
                </a:solidFill>
                <a:latin typeface="+mn-lt"/>
                <a:cs typeface="Arial" panose="020B0604020202020204" pitchFamily="34" charset="0"/>
              </a:defRPr>
            </a:lvl3pPr>
            <a:lvl4pPr>
              <a:defRPr sz="2600">
                <a:solidFill>
                  <a:schemeClr val="bg1"/>
                </a:solidFill>
                <a:latin typeface="+mn-lt"/>
                <a:cs typeface="Arial" panose="020B0604020202020204" pitchFamily="34" charset="0"/>
              </a:defRPr>
            </a:lvl4pPr>
            <a:lvl5pPr>
              <a:defRPr sz="2600">
                <a:solidFill>
                  <a:schemeClr val="bg1"/>
                </a:solidFill>
                <a:latin typeface="+mn-lt"/>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8" name="Footer Placeholder 7"/>
          <p:cNvSpPr>
            <a:spLocks noGrp="1"/>
          </p:cNvSpPr>
          <p:nvPr>
            <p:ph type="ftr" sz="quarter" idx="11"/>
          </p:nvPr>
        </p:nvSpPr>
        <p:spPr/>
        <p:txBody>
          <a:bodyPr/>
          <a:lstStyle>
            <a:lvl1pPr>
              <a:defRPr>
                <a:solidFill>
                  <a:schemeClr val="bg1"/>
                </a:solidFill>
                <a:latin typeface="+mn-lt"/>
                <a:cs typeface="Arial" panose="020B0604020202020204" pitchFamily="34" charset="0"/>
              </a:defRPr>
            </a:lvl1pPr>
          </a:lstStyle>
          <a:p>
            <a:endParaRPr lang="fr-LU" dirty="0"/>
          </a:p>
        </p:txBody>
      </p:sp>
      <p:sp>
        <p:nvSpPr>
          <p:cNvPr id="9" name="Slide Number Placeholder 8"/>
          <p:cNvSpPr>
            <a:spLocks noGrp="1"/>
          </p:cNvSpPr>
          <p:nvPr>
            <p:ph type="sldNum" sz="quarter" idx="12"/>
          </p:nvPr>
        </p:nvSpPr>
        <p:spPr/>
        <p:txBody>
          <a:bodyPr/>
          <a:lstStyle>
            <a:lvl1pPr>
              <a:defRPr>
                <a:solidFill>
                  <a:schemeClr val="bg1"/>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28653913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1"/>
                </a:solidFill>
                <a:latin typeface="+mn-lt"/>
                <a:cs typeface="Arial" panose="020B0604020202020204" pitchFamily="34" charset="0"/>
              </a:defRPr>
            </a:lvl1pPr>
          </a:lstStyle>
          <a:p>
            <a:r>
              <a:rPr lang="en-US" dirty="0" smtClean="0"/>
              <a:t>Click to edit Master title style</a:t>
            </a:r>
            <a:endParaRPr lang="fr-LU" dirty="0"/>
          </a:p>
        </p:txBody>
      </p:sp>
      <p:sp>
        <p:nvSpPr>
          <p:cNvPr id="4" name="Footer Placeholder 3"/>
          <p:cNvSpPr>
            <a:spLocks noGrp="1"/>
          </p:cNvSpPr>
          <p:nvPr>
            <p:ph type="ftr" sz="quarter" idx="11"/>
          </p:nvPr>
        </p:nvSpPr>
        <p:spPr/>
        <p:txBody>
          <a:bodyPr/>
          <a:lstStyle>
            <a:lvl1pPr>
              <a:defRPr>
                <a:solidFill>
                  <a:schemeClr val="bg1"/>
                </a:solidFill>
                <a:latin typeface="+mn-lt"/>
                <a:cs typeface="Arial" panose="020B0604020202020204" pitchFamily="34" charset="0"/>
              </a:defRPr>
            </a:lvl1pPr>
          </a:lstStyle>
          <a:p>
            <a:endParaRPr lang="fr-LU" dirty="0"/>
          </a:p>
        </p:txBody>
      </p:sp>
      <p:sp>
        <p:nvSpPr>
          <p:cNvPr id="5" name="Slide Number Placeholder 4"/>
          <p:cNvSpPr>
            <a:spLocks noGrp="1"/>
          </p:cNvSpPr>
          <p:nvPr>
            <p:ph type="sldNum" sz="quarter" idx="12"/>
          </p:nvPr>
        </p:nvSpPr>
        <p:spPr/>
        <p:txBody>
          <a:bodyPr/>
          <a:lstStyle>
            <a:lvl1pPr>
              <a:defRPr>
                <a:solidFill>
                  <a:schemeClr val="bg1"/>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28666493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latin typeface="+mn-lt"/>
                <a:cs typeface="Arial" panose="020B0604020202020204" pitchFamily="34" charset="0"/>
              </a:defRPr>
            </a:lvl1pPr>
          </a:lstStyle>
          <a:p>
            <a:endParaRPr lang="fr-LU" dirty="0"/>
          </a:p>
        </p:txBody>
      </p:sp>
      <p:sp>
        <p:nvSpPr>
          <p:cNvPr id="4" name="Slide Number Placeholder 3"/>
          <p:cNvSpPr>
            <a:spLocks noGrp="1"/>
          </p:cNvSpPr>
          <p:nvPr>
            <p:ph type="sldNum" sz="quarter" idx="12"/>
          </p:nvPr>
        </p:nvSpPr>
        <p:spPr/>
        <p:txBody>
          <a:bodyPr/>
          <a:lstStyle>
            <a:lvl1pPr>
              <a:defRPr>
                <a:solidFill>
                  <a:schemeClr val="bg1"/>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31772095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000" b="1">
                <a:solidFill>
                  <a:schemeClr val="bg1"/>
                </a:solidFill>
                <a:latin typeface="+mn-lt"/>
                <a:cs typeface="Arial" panose="020B0604020202020204" pitchFamily="34" charset="0"/>
              </a:defRPr>
            </a:lvl1pPr>
          </a:lstStyle>
          <a:p>
            <a:r>
              <a:rPr lang="en-US" dirty="0" smtClean="0"/>
              <a:t>Click to edit Master title style</a:t>
            </a:r>
            <a:endParaRPr lang="fr-LU" dirty="0"/>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latin typeface="+mn-lt"/>
                <a:cs typeface="Arial" panose="020B0604020202020204" pitchFamily="34" charset="0"/>
              </a:defRPr>
            </a:lvl1pPr>
            <a:lvl2pPr>
              <a:defRPr sz="2800">
                <a:solidFill>
                  <a:schemeClr val="bg1"/>
                </a:solidFill>
                <a:latin typeface="+mn-lt"/>
                <a:cs typeface="Arial" panose="020B0604020202020204" pitchFamily="34" charset="0"/>
              </a:defRPr>
            </a:lvl2pPr>
            <a:lvl3pPr>
              <a:defRPr sz="2400">
                <a:solidFill>
                  <a:schemeClr val="bg1"/>
                </a:solidFill>
                <a:latin typeface="+mn-lt"/>
                <a:cs typeface="Arial" panose="020B0604020202020204" pitchFamily="34" charset="0"/>
              </a:defRPr>
            </a:lvl3pPr>
            <a:lvl4pPr>
              <a:defRPr sz="2000">
                <a:solidFill>
                  <a:schemeClr val="bg1"/>
                </a:solidFill>
                <a:latin typeface="+mn-lt"/>
                <a:cs typeface="Arial" panose="020B0604020202020204" pitchFamily="34" charset="0"/>
              </a:defRPr>
            </a:lvl4pPr>
            <a:lvl5pPr>
              <a:defRPr sz="2000">
                <a:solidFill>
                  <a:schemeClr val="bg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6" name="Footer Placeholder 5"/>
          <p:cNvSpPr>
            <a:spLocks noGrp="1"/>
          </p:cNvSpPr>
          <p:nvPr>
            <p:ph type="ftr" sz="quarter" idx="11"/>
          </p:nvPr>
        </p:nvSpPr>
        <p:spPr/>
        <p:txBody>
          <a:bodyPr/>
          <a:lstStyle>
            <a:lvl1pPr>
              <a:defRPr>
                <a:solidFill>
                  <a:schemeClr val="bg1"/>
                </a:solidFill>
                <a:latin typeface="+mn-lt"/>
                <a:cs typeface="Arial" panose="020B0604020202020204" pitchFamily="34" charset="0"/>
              </a:defRPr>
            </a:lvl1pPr>
          </a:lstStyle>
          <a:p>
            <a:endParaRPr lang="fr-LU" dirty="0"/>
          </a:p>
        </p:txBody>
      </p:sp>
      <p:sp>
        <p:nvSpPr>
          <p:cNvPr id="7" name="Slide Number Placeholder 6"/>
          <p:cNvSpPr>
            <a:spLocks noGrp="1"/>
          </p:cNvSpPr>
          <p:nvPr>
            <p:ph type="sldNum" sz="quarter" idx="12"/>
          </p:nvPr>
        </p:nvSpPr>
        <p:spPr/>
        <p:txBody>
          <a:bodyPr/>
          <a:lstStyle>
            <a:lvl1pPr>
              <a:defRPr>
                <a:solidFill>
                  <a:schemeClr val="bg1"/>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6579462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000" b="1">
                <a:solidFill>
                  <a:schemeClr val="bg1"/>
                </a:solidFill>
                <a:latin typeface="+mn-lt"/>
                <a:cs typeface="Arial" panose="020B0604020202020204" pitchFamily="34" charset="0"/>
              </a:defRPr>
            </a:lvl1pPr>
          </a:lstStyle>
          <a:p>
            <a:r>
              <a:rPr lang="en-US" dirty="0" smtClean="0"/>
              <a:t>Click to edit Master title style</a:t>
            </a:r>
            <a:endParaRPr lang="fr-LU"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L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6" name="Footer Placeholder 5"/>
          <p:cNvSpPr>
            <a:spLocks noGrp="1"/>
          </p:cNvSpPr>
          <p:nvPr>
            <p:ph type="ftr" sz="quarter" idx="11"/>
          </p:nvPr>
        </p:nvSpPr>
        <p:spPr/>
        <p:txBody>
          <a:bodyPr/>
          <a:lstStyle>
            <a:lvl1pPr>
              <a:defRPr>
                <a:solidFill>
                  <a:schemeClr val="bg1"/>
                </a:solidFill>
                <a:latin typeface="+mn-lt"/>
                <a:cs typeface="Arial" panose="020B0604020202020204" pitchFamily="34" charset="0"/>
              </a:defRPr>
            </a:lvl1pPr>
          </a:lstStyle>
          <a:p>
            <a:endParaRPr lang="fr-LU" dirty="0"/>
          </a:p>
        </p:txBody>
      </p:sp>
      <p:sp>
        <p:nvSpPr>
          <p:cNvPr id="7" name="Slide Number Placeholder 6"/>
          <p:cNvSpPr>
            <a:spLocks noGrp="1"/>
          </p:cNvSpPr>
          <p:nvPr>
            <p:ph type="sldNum" sz="quarter" idx="12"/>
          </p:nvPr>
        </p:nvSpPr>
        <p:spPr/>
        <p:txBody>
          <a:bodyPr/>
          <a:lstStyle>
            <a:lvl1pPr>
              <a:defRPr>
                <a:solidFill>
                  <a:schemeClr val="bg1"/>
                </a:solidFill>
                <a:latin typeface="+mn-lt"/>
                <a:cs typeface="Arial" panose="020B0604020202020204" pitchFamily="34" charset="0"/>
              </a:defRPr>
            </a:lvl1pPr>
          </a:lstStyle>
          <a:p>
            <a:fld id="{E18F1365-6A11-4D2C-A586-41215F74B123}" type="slidenum">
              <a:rPr lang="fr-LU" smtClean="0"/>
              <a:pPr/>
              <a:t>‹#›</a:t>
            </a:fld>
            <a:endParaRPr lang="fr-LU" dirty="0"/>
          </a:p>
        </p:txBody>
      </p:sp>
    </p:spTree>
    <p:extLst>
      <p:ext uri="{BB962C8B-B14F-4D97-AF65-F5344CB8AC3E}">
        <p14:creationId xmlns:p14="http://schemas.microsoft.com/office/powerpoint/2010/main" val="22942378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C2D69"/>
            </a:gs>
            <a:gs pos="35000">
              <a:srgbClr val="064785"/>
            </a:gs>
            <a:gs pos="100000">
              <a:srgbClr val="0061A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fr-L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mn-lt"/>
                <a:cs typeface="Arial" panose="020B0604020202020204" pitchFamily="34" charset="0"/>
              </a:defRPr>
            </a:lvl1pPr>
          </a:lstStyle>
          <a:p>
            <a:endParaRPr lang="fr-L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mn-lt"/>
                <a:cs typeface="Arial" panose="020B0604020202020204" pitchFamily="34" charset="0"/>
              </a:defRPr>
            </a:lvl1pPr>
          </a:lstStyle>
          <a:p>
            <a:fld id="{E18F1365-6A11-4D2C-A586-41215F74B123}" type="slidenum">
              <a:rPr lang="fr-LU" smtClean="0"/>
              <a:pPr/>
              <a:t>‹#›</a:t>
            </a:fld>
            <a:endParaRPr lang="fr-LU" dirty="0"/>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58485" y="185738"/>
            <a:ext cx="1676822" cy="873041"/>
          </a:xfrm>
          <a:prstGeom prst="rect">
            <a:avLst/>
          </a:prstGeom>
        </p:spPr>
      </p:pic>
    </p:spTree>
    <p:extLst>
      <p:ext uri="{BB962C8B-B14F-4D97-AF65-F5344CB8AC3E}">
        <p14:creationId xmlns:p14="http://schemas.microsoft.com/office/powerpoint/2010/main" val="206167695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72" r:id="rId10"/>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000" b="1"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fr-L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L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C2D69"/>
                </a:solidFill>
                <a:latin typeface="Arial" panose="020B0604020202020204" pitchFamily="34" charset="0"/>
                <a:cs typeface="Arial" panose="020B0604020202020204" pitchFamily="34" charset="0"/>
              </a:defRPr>
            </a:lvl1pPr>
          </a:lstStyle>
          <a:p>
            <a:endParaRPr lang="fr-L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C2D69"/>
                </a:solidFill>
                <a:latin typeface="Arial" panose="020B0604020202020204" pitchFamily="34" charset="0"/>
                <a:cs typeface="Arial" panose="020B0604020202020204" pitchFamily="34" charset="0"/>
              </a:defRPr>
            </a:lvl1pPr>
          </a:lstStyle>
          <a:p>
            <a:fld id="{E18F1365-6A11-4D2C-A586-41215F74B123}" type="slidenum">
              <a:rPr lang="fr-LU" smtClean="0"/>
              <a:pPr/>
              <a:t>‹#›</a:t>
            </a:fld>
            <a:endParaRPr lang="fr-LU" dirty="0"/>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43045" y="284678"/>
            <a:ext cx="1707702" cy="889788"/>
          </a:xfrm>
          <a:prstGeom prst="rect">
            <a:avLst/>
          </a:prstGeom>
        </p:spPr>
      </p:pic>
    </p:spTree>
    <p:extLst>
      <p:ext uri="{BB962C8B-B14F-4D97-AF65-F5344CB8AC3E}">
        <p14:creationId xmlns:p14="http://schemas.microsoft.com/office/powerpoint/2010/main" val="40427952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 id="2147483679" r:id="rId5"/>
    <p:sldLayoutId id="2147483680" r:id="rId6"/>
    <p:sldLayoutId id="2147483682"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000" b="1" kern="1200">
          <a:solidFill>
            <a:srgbClr val="0061A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3434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434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434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43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434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egilux.public.lu/eli/etat/leg/rgd/2016/02/08/n1/jo"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aaa.public.lu/de/support/faq/faqs-bonus-malus.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hyperlink" Target="https://aaa.public.lu/de/securite-sante-travail/veilleetreglementation/salaries-designes.html" TargetMode="Externa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0513" y="1079233"/>
            <a:ext cx="9144000" cy="2387600"/>
          </a:xfrm>
        </p:spPr>
        <p:txBody>
          <a:bodyPr/>
          <a:lstStyle/>
          <a:p>
            <a:r>
              <a:rPr lang="de-DE" sz="6600" dirty="0"/>
              <a:t>Unfallversicherung</a:t>
            </a:r>
            <a:r>
              <a:rPr lang="de-DE" dirty="0"/>
              <a:t> </a:t>
            </a:r>
            <a:br>
              <a:rPr lang="de-DE" dirty="0"/>
            </a:br>
            <a:r>
              <a:rPr lang="fr-LU" sz="2800" dirty="0" smtClean="0"/>
              <a:t>Version </a:t>
            </a:r>
            <a:r>
              <a:rPr lang="fr-LU" sz="2800" dirty="0" smtClean="0"/>
              <a:t>03/2024</a:t>
            </a:r>
            <a:r>
              <a:rPr lang="fr-LU" sz="2800" dirty="0"/>
              <a:t/>
            </a:r>
            <a:br>
              <a:rPr lang="fr-LU" sz="2800" dirty="0"/>
            </a:br>
            <a:endParaRPr lang="de-DE" sz="2800" dirty="0"/>
          </a:p>
        </p:txBody>
      </p:sp>
      <p:sp>
        <p:nvSpPr>
          <p:cNvPr id="6" name="Slide Number Placeholder 5"/>
          <p:cNvSpPr>
            <a:spLocks noGrp="1"/>
          </p:cNvSpPr>
          <p:nvPr>
            <p:ph type="sldNum" sz="quarter" idx="12"/>
          </p:nvPr>
        </p:nvSpPr>
        <p:spPr/>
        <p:txBody>
          <a:bodyPr/>
          <a:lstStyle/>
          <a:p>
            <a:fld id="{E18F1365-6A11-4D2C-A586-41215F74B123}" type="slidenum">
              <a:rPr lang="fr-LU" smtClean="0"/>
              <a:t>1</a:t>
            </a:fld>
            <a:endParaRPr lang="fr-L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881" y="3760534"/>
            <a:ext cx="3033264" cy="2148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53885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Grundsätze</a:t>
            </a:r>
            <a:endParaRPr lang="fr-LU" dirty="0"/>
          </a:p>
        </p:txBody>
      </p:sp>
      <p:sp>
        <p:nvSpPr>
          <p:cNvPr id="4" name="Content Placeholder 3"/>
          <p:cNvSpPr>
            <a:spLocks noGrp="1"/>
          </p:cNvSpPr>
          <p:nvPr>
            <p:ph sz="half" idx="2"/>
          </p:nvPr>
        </p:nvSpPr>
        <p:spPr>
          <a:xfrm>
            <a:off x="822955" y="1681163"/>
            <a:ext cx="6684750" cy="4675187"/>
          </a:xfrm>
        </p:spPr>
        <p:txBody>
          <a:bodyPr>
            <a:normAutofit fontScale="77500" lnSpcReduction="20000"/>
          </a:bodyPr>
          <a:lstStyle/>
          <a:p>
            <a:pPr algn="just"/>
            <a:r>
              <a:rPr lang="de-DE" b="1" dirty="0" smtClean="0">
                <a:solidFill>
                  <a:srgbClr val="0C2D69"/>
                </a:solidFill>
              </a:rPr>
              <a:t>Obligatorische</a:t>
            </a:r>
            <a:r>
              <a:rPr lang="de-DE" dirty="0" smtClean="0"/>
              <a:t> </a:t>
            </a:r>
            <a:r>
              <a:rPr lang="de-DE" dirty="0"/>
              <a:t>Mitgliedschaft aller Arbeitgeber bei der </a:t>
            </a:r>
            <a:r>
              <a:rPr lang="de-DE" dirty="0" smtClean="0"/>
              <a:t>AAA</a:t>
            </a:r>
          </a:p>
          <a:p>
            <a:pPr algn="just"/>
            <a:r>
              <a:rPr lang="de-DE" dirty="0" smtClean="0"/>
              <a:t>Finanzierung </a:t>
            </a:r>
            <a:r>
              <a:rPr lang="de-DE" dirty="0"/>
              <a:t>der AAA ausschließlich durch die Arbeitgeber und den </a:t>
            </a:r>
            <a:r>
              <a:rPr lang="de-DE" dirty="0" smtClean="0"/>
              <a:t>Staat</a:t>
            </a:r>
          </a:p>
          <a:p>
            <a:pPr algn="just"/>
            <a:r>
              <a:rPr lang="de-DE" b="1" dirty="0">
                <a:solidFill>
                  <a:srgbClr val="0C2D69"/>
                </a:solidFill>
              </a:rPr>
              <a:t>Ausschluss einer Gerichtsklage </a:t>
            </a:r>
            <a:r>
              <a:rPr lang="de-DE" dirty="0"/>
              <a:t>gegen den Arbeitgeber im Falle eines Unfalls, außer strafrechtlicher Verurteilung wegen vorsätzlicher Herbeiführung des Unfalls, aber Verpflichtung zur Ergreifung von Maßnahmen, um Arbeitsunfällen, Wegeunfällen und Berufskrankheiten </a:t>
            </a:r>
            <a:r>
              <a:rPr lang="de-DE" dirty="0" smtClean="0"/>
              <a:t>vorzubeugen</a:t>
            </a:r>
          </a:p>
          <a:p>
            <a:pPr algn="just"/>
            <a:r>
              <a:rPr lang="de-DE" b="1" dirty="0">
                <a:solidFill>
                  <a:srgbClr val="0C2D69"/>
                </a:solidFill>
              </a:rPr>
              <a:t>Automatische Entschädigung </a:t>
            </a:r>
            <a:r>
              <a:rPr lang="de-DE" dirty="0"/>
              <a:t>der Opfer von Arbeitsunfällen ohne Gerichtsverfahren und ohne Nachweis eines dem Arbeitgeber anzulastenden </a:t>
            </a:r>
            <a:r>
              <a:rPr lang="de-DE" dirty="0" smtClean="0"/>
              <a:t>Fehlers</a:t>
            </a:r>
          </a:p>
          <a:p>
            <a:pPr algn="just"/>
            <a:r>
              <a:rPr lang="de-DE" b="1" dirty="0">
                <a:solidFill>
                  <a:srgbClr val="0C2D69"/>
                </a:solidFill>
              </a:rPr>
              <a:t>Obligatorische Entschädigung </a:t>
            </a:r>
            <a:r>
              <a:rPr lang="de-DE" dirty="0"/>
              <a:t>durch die AAA der Opfer von Arbeitsunfällen außer bei schwerwiegender Verfehlung des Arbeitnehmers oder strafrechtlicher Verurteilung</a:t>
            </a:r>
          </a:p>
          <a:p>
            <a:endParaRPr lang="fr-LU" dirty="0"/>
          </a:p>
        </p:txBody>
      </p:sp>
      <p:pic>
        <p:nvPicPr>
          <p:cNvPr id="10" name="Content Placeholder 9"/>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r="13643"/>
          <a:stretch/>
        </p:blipFill>
        <p:spPr>
          <a:xfrm>
            <a:off x="7951831" y="1927959"/>
            <a:ext cx="3833224" cy="2379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Footer Placeholder 7"/>
          <p:cNvSpPr>
            <a:spLocks noGrp="1"/>
          </p:cNvSpPr>
          <p:nvPr>
            <p:ph type="ftr" sz="quarter" idx="11"/>
          </p:nvPr>
        </p:nvSpPr>
        <p:spPr/>
        <p:txBody>
          <a:bodyPr/>
          <a:lstStyle/>
          <a:p>
            <a:endParaRPr lang="fr-LU" dirty="0"/>
          </a:p>
        </p:txBody>
      </p:sp>
      <p:sp>
        <p:nvSpPr>
          <p:cNvPr id="9" name="Slide Number Placeholder 8"/>
          <p:cNvSpPr>
            <a:spLocks noGrp="1"/>
          </p:cNvSpPr>
          <p:nvPr>
            <p:ph type="sldNum" sz="quarter" idx="12"/>
          </p:nvPr>
        </p:nvSpPr>
        <p:spPr/>
        <p:txBody>
          <a:bodyPr/>
          <a:lstStyle/>
          <a:p>
            <a:fld id="{E18F1365-6A11-4D2C-A586-41215F74B123}" type="slidenum">
              <a:rPr lang="fr-LU" smtClean="0"/>
              <a:pPr/>
              <a:t>10</a:t>
            </a:fld>
            <a:endParaRPr lang="fr-LU" dirty="0"/>
          </a:p>
        </p:txBody>
      </p:sp>
    </p:spTree>
    <p:extLst>
      <p:ext uri="{BB962C8B-B14F-4D97-AF65-F5344CB8AC3E}">
        <p14:creationId xmlns:p14="http://schemas.microsoft.com/office/powerpoint/2010/main" val="3458758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Finanzierung</a:t>
            </a:r>
            <a:endParaRPr lang="fr-LU" dirty="0"/>
          </a:p>
        </p:txBody>
      </p:sp>
      <p:sp>
        <p:nvSpPr>
          <p:cNvPr id="3" name="Content Placeholder 2"/>
          <p:cNvSpPr>
            <a:spLocks noGrp="1"/>
          </p:cNvSpPr>
          <p:nvPr>
            <p:ph idx="1"/>
          </p:nvPr>
        </p:nvSpPr>
        <p:spPr>
          <a:xfrm>
            <a:off x="838200" y="1825625"/>
            <a:ext cx="10515600" cy="4895850"/>
          </a:xfrm>
        </p:spPr>
        <p:txBody>
          <a:bodyPr>
            <a:normAutofit fontScale="70000" lnSpcReduction="20000"/>
          </a:bodyPr>
          <a:lstStyle/>
          <a:p>
            <a:r>
              <a:rPr lang="fr-LU" b="1" dirty="0" err="1" smtClean="0"/>
              <a:t>Einnahmen</a:t>
            </a:r>
            <a:r>
              <a:rPr lang="fr-LU" dirty="0" smtClean="0"/>
              <a:t>:</a:t>
            </a:r>
          </a:p>
          <a:p>
            <a:pPr marL="361950" indent="-180975">
              <a:buFont typeface="Calibri" panose="020F0502020204030204" pitchFamily="34" charset="0"/>
              <a:buChar char="⁻"/>
            </a:pPr>
            <a:r>
              <a:rPr lang="de-DE" dirty="0" smtClean="0"/>
              <a:t>Die </a:t>
            </a:r>
            <a:r>
              <a:rPr lang="de-DE" dirty="0"/>
              <a:t>Beiträge der Arbeitgeber nach dem allgemeinen System machen ungefähr 90% der Einnahmen </a:t>
            </a:r>
            <a:r>
              <a:rPr lang="de-DE" dirty="0" smtClean="0"/>
              <a:t>aus</a:t>
            </a:r>
          </a:p>
          <a:p>
            <a:pPr marL="361950" indent="-180975">
              <a:buFont typeface="Calibri" panose="020F0502020204030204" pitchFamily="34" charset="0"/>
              <a:buChar char="⁻"/>
            </a:pPr>
            <a:r>
              <a:rPr lang="de-DE" dirty="0"/>
              <a:t>Die Erstattung der Leistungen durch den Staat für die Sondersysteme macht ungefähr 5% der Einnahmen aus</a:t>
            </a:r>
          </a:p>
          <a:p>
            <a:pPr marL="361950" indent="-180975">
              <a:buFont typeface="Calibri" panose="020F0502020204030204" pitchFamily="34" charset="0"/>
              <a:buChar char="⁻"/>
            </a:pPr>
            <a:r>
              <a:rPr lang="de-DE" dirty="0"/>
              <a:t>Sonstige Einnahmen machen ungefähr 5% aus (Regress gegen Dritte, Finanzprodukte, sonstige Einkünfte)</a:t>
            </a:r>
          </a:p>
          <a:p>
            <a:r>
              <a:rPr lang="de-DE" dirty="0">
                <a:solidFill>
                  <a:schemeClr val="tx1">
                    <a:lumMod val="65000"/>
                    <a:lumOff val="35000"/>
                  </a:schemeClr>
                </a:solidFill>
                <a:latin typeface="Arial" pitchFamily="34" charset="0"/>
              </a:rPr>
              <a:t>Bemessungsgrundlage = </a:t>
            </a:r>
            <a:r>
              <a:rPr lang="de-DE" dirty="0" smtClean="0">
                <a:solidFill>
                  <a:schemeClr val="tx1">
                    <a:lumMod val="65000"/>
                    <a:lumOff val="35000"/>
                  </a:schemeClr>
                </a:solidFill>
                <a:latin typeface="Arial" pitchFamily="34" charset="0"/>
              </a:rPr>
              <a:t>Rentenbemessungsgrundlage (max</a:t>
            </a:r>
            <a:r>
              <a:rPr lang="de-DE" dirty="0">
                <a:solidFill>
                  <a:schemeClr val="tx1">
                    <a:lumMod val="65000"/>
                    <a:lumOff val="35000"/>
                  </a:schemeClr>
                </a:solidFill>
                <a:latin typeface="Arial" pitchFamily="34" charset="0"/>
              </a:rPr>
              <a:t>. 5 x sozialer Mindestlohn</a:t>
            </a:r>
            <a:r>
              <a:rPr lang="fr-LU" dirty="0" smtClean="0"/>
              <a:t>)</a:t>
            </a:r>
          </a:p>
          <a:p>
            <a:r>
              <a:rPr lang="de-DE" dirty="0">
                <a:solidFill>
                  <a:schemeClr val="tx1">
                    <a:lumMod val="65000"/>
                    <a:lumOff val="35000"/>
                  </a:schemeClr>
                </a:solidFill>
                <a:latin typeface="Arial" pitchFamily="34" charset="0"/>
              </a:rPr>
              <a:t>Einheitlicher Beitragssatz (Gesetz vom 17. Dezember 2010</a:t>
            </a:r>
            <a:r>
              <a:rPr lang="fr-LU" dirty="0" smtClean="0"/>
              <a:t>)</a:t>
            </a:r>
            <a:endParaRPr lang="fr-LU" dirty="0"/>
          </a:p>
          <a:p>
            <a:r>
              <a:rPr lang="de-DE" dirty="0">
                <a:solidFill>
                  <a:schemeClr val="tx1">
                    <a:lumMod val="65000"/>
                    <a:lumOff val="35000"/>
                  </a:schemeClr>
                </a:solidFill>
                <a:latin typeface="Arial" pitchFamily="34" charset="0"/>
              </a:rPr>
              <a:t>Bildung einer Rücklage ≥ Betrag der laufenden Ausgaben des vorletzten </a:t>
            </a:r>
            <a:r>
              <a:rPr lang="de-DE" dirty="0" smtClean="0">
                <a:solidFill>
                  <a:schemeClr val="tx1">
                    <a:lumMod val="65000"/>
                    <a:lumOff val="35000"/>
                  </a:schemeClr>
                </a:solidFill>
                <a:latin typeface="Arial" pitchFamily="34" charset="0"/>
              </a:rPr>
              <a:t>Rechnungsjahres</a:t>
            </a:r>
            <a:endParaRPr lang="fr-LU" dirty="0"/>
          </a:p>
          <a:p>
            <a:r>
              <a:rPr lang="fr-LU" b="1" dirty="0" smtClean="0"/>
              <a:t>Bonus-Malus System </a:t>
            </a:r>
            <a:r>
              <a:rPr lang="fr-LU" dirty="0" smtClean="0"/>
              <a:t>(</a:t>
            </a:r>
            <a:r>
              <a:rPr lang="de-DE" dirty="0" smtClean="0">
                <a:solidFill>
                  <a:schemeClr val="tx1">
                    <a:lumMod val="65000"/>
                    <a:lumOff val="35000"/>
                  </a:schemeClr>
                </a:solidFill>
                <a:latin typeface="Arial" pitchFamily="34" charset="0"/>
              </a:rPr>
              <a:t>Herab- oder Hochsetzung </a:t>
            </a:r>
            <a:r>
              <a:rPr lang="de-DE" dirty="0">
                <a:solidFill>
                  <a:schemeClr val="tx1">
                    <a:lumMod val="65000"/>
                    <a:lumOff val="35000"/>
                  </a:schemeClr>
                </a:solidFill>
                <a:latin typeface="Arial" pitchFamily="34" charset="0"/>
              </a:rPr>
              <a:t>des Beitragssatzes </a:t>
            </a:r>
            <a:r>
              <a:rPr lang="fr-LU" dirty="0" smtClean="0"/>
              <a:t>)</a:t>
            </a:r>
            <a:endParaRPr lang="fr-LU" dirty="0"/>
          </a:p>
          <a:p>
            <a:pPr marL="0" indent="0">
              <a:buNone/>
            </a:pPr>
            <a:r>
              <a:rPr lang="de-DE" i="1" kern="0" dirty="0">
                <a:solidFill>
                  <a:srgbClr val="5F5F5F"/>
                </a:solidFill>
                <a:latin typeface="Arial" charset="0"/>
                <a:cs typeface="Arial" charset="0"/>
              </a:rPr>
              <a:t>(Artikel 158 des SGB) „ Der Beitragssatz kann herab- oder heraufgesetzt werden, um maximal 50%. Zu diesem Zweck, sind die Beitragszahler in Risikoklassen eingeteilt. Die Herabsetzung oder Erhöhung erfolgt aufgrund der Anzahl, der Schwere oder der Kosten der Unfälle die sich während einer Referenzzeit von einem oder zwei Jahren ereignet haben. Es werden nicht berücksichtigt: Wegeunfälle und Berufskrankheiten. Der Anwendungsbereich und die Anwendungsarten werden durch einen </a:t>
            </a:r>
            <a:r>
              <a:rPr lang="de-DE" i="1" kern="0" dirty="0" smtClean="0">
                <a:solidFill>
                  <a:srgbClr val="5F5F5F"/>
                </a:solidFill>
                <a:latin typeface="Arial" charset="0"/>
                <a:cs typeface="Arial" charset="0"/>
              </a:rPr>
              <a:t>großherzoglichen </a:t>
            </a:r>
            <a:r>
              <a:rPr lang="de-DE" i="1" kern="0" dirty="0">
                <a:solidFill>
                  <a:srgbClr val="5F5F5F"/>
                </a:solidFill>
                <a:latin typeface="Arial" charset="0"/>
                <a:cs typeface="Arial" charset="0"/>
              </a:rPr>
              <a:t>Verordnung (vom 08.02.2016) festgelegt</a:t>
            </a:r>
            <a:r>
              <a:rPr lang="de-DE" i="1" kern="0" dirty="0" smtClean="0">
                <a:solidFill>
                  <a:srgbClr val="5F5F5F"/>
                </a:solidFill>
                <a:latin typeface="Arial" charset="0"/>
                <a:cs typeface="Arial" charset="0"/>
              </a:rPr>
              <a:t>.“</a:t>
            </a:r>
            <a:endParaRPr lang="fr-LU"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7324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12</a:t>
            </a:fld>
            <a:endParaRPr lang="fr-LU" dirty="0"/>
          </a:p>
        </p:txBody>
      </p:sp>
      <p:sp>
        <p:nvSpPr>
          <p:cNvPr id="11" name="Title 10"/>
          <p:cNvSpPr>
            <a:spLocks noGrp="1"/>
          </p:cNvSpPr>
          <p:nvPr>
            <p:ph type="title"/>
          </p:nvPr>
        </p:nvSpPr>
        <p:spPr>
          <a:xfrm>
            <a:off x="563417" y="296413"/>
            <a:ext cx="10515600" cy="1325563"/>
          </a:xfrm>
        </p:spPr>
        <p:txBody>
          <a:bodyPr/>
          <a:lstStyle/>
          <a:p>
            <a:r>
              <a:rPr lang="fr-LU" dirty="0" smtClean="0"/>
              <a:t>Bonus-Malus-System</a:t>
            </a:r>
            <a:endParaRPr lang="fr-LU" dirty="0"/>
          </a:p>
        </p:txBody>
      </p:sp>
      <p:sp>
        <p:nvSpPr>
          <p:cNvPr id="14" name="Content Placeholder 2"/>
          <p:cNvSpPr>
            <a:spLocks noGrp="1"/>
          </p:cNvSpPr>
          <p:nvPr>
            <p:ph idx="1"/>
          </p:nvPr>
        </p:nvSpPr>
        <p:spPr>
          <a:xfrm>
            <a:off x="563416" y="1621975"/>
            <a:ext cx="11209483" cy="4853469"/>
          </a:xfrm>
        </p:spPr>
        <p:txBody>
          <a:bodyPr>
            <a:normAutofit lnSpcReduction="10000"/>
          </a:bodyPr>
          <a:lstStyle/>
          <a:p>
            <a:pPr algn="just">
              <a:spcAft>
                <a:spcPts val="1800"/>
              </a:spcAft>
            </a:pPr>
            <a:r>
              <a:rPr lang="fr-CH" sz="2400" dirty="0" err="1" smtClean="0"/>
              <a:t>Das</a:t>
            </a:r>
            <a:r>
              <a:rPr lang="fr-CH" sz="2400" dirty="0" smtClean="0"/>
              <a:t> Bonus-Malus-System </a:t>
            </a:r>
            <a:r>
              <a:rPr lang="fr-CH" sz="2400" dirty="0" err="1" smtClean="0"/>
              <a:t>wird</a:t>
            </a:r>
            <a:r>
              <a:rPr lang="fr-CH" sz="2400" dirty="0" smtClean="0"/>
              <a:t> ab </a:t>
            </a:r>
            <a:r>
              <a:rPr lang="fr-CH" sz="2400" dirty="0" err="1" smtClean="0"/>
              <a:t>dem</a:t>
            </a:r>
            <a:r>
              <a:rPr lang="fr-CH" sz="2400" dirty="0" smtClean="0"/>
              <a:t> </a:t>
            </a:r>
            <a:r>
              <a:rPr lang="fr-CH" sz="2400" dirty="0" err="1" smtClean="0"/>
              <a:t>Geschäftsjahr</a:t>
            </a:r>
            <a:r>
              <a:rPr lang="fr-CH" sz="2400" dirty="0" smtClean="0"/>
              <a:t> </a:t>
            </a:r>
            <a:r>
              <a:rPr lang="fr-CH" sz="2400" b="1" dirty="0" smtClean="0"/>
              <a:t>2019 </a:t>
            </a:r>
            <a:r>
              <a:rPr lang="fr-CH" sz="2400" dirty="0" err="1" smtClean="0"/>
              <a:t>angewendet</a:t>
            </a:r>
            <a:endParaRPr lang="fr-CH" sz="2400" dirty="0"/>
          </a:p>
          <a:p>
            <a:pPr algn="just">
              <a:spcAft>
                <a:spcPts val="1200"/>
              </a:spcAft>
            </a:pPr>
            <a:r>
              <a:rPr lang="fr-CH" sz="2400" dirty="0" err="1" smtClean="0"/>
              <a:t>Prinzip</a:t>
            </a:r>
            <a:r>
              <a:rPr lang="fr-CH" sz="2400" dirty="0" smtClean="0"/>
              <a:t> des Bonus-Malus-</a:t>
            </a:r>
            <a:r>
              <a:rPr lang="fr-CH" sz="2400" dirty="0" err="1" smtClean="0"/>
              <a:t>Systems</a:t>
            </a:r>
            <a:r>
              <a:rPr lang="fr-CH" sz="2400" dirty="0" smtClean="0"/>
              <a:t>:</a:t>
            </a:r>
            <a:endParaRPr lang="fr-CH" sz="2400" dirty="0"/>
          </a:p>
          <a:p>
            <a:pPr lvl="1" algn="just">
              <a:spcAft>
                <a:spcPts val="1200"/>
              </a:spcAft>
              <a:buFont typeface="Wingdings" panose="05000000000000000000" pitchFamily="2" charset="2"/>
              <a:buChar char="Ø"/>
            </a:pPr>
            <a:r>
              <a:rPr lang="fr-CH" sz="2400" b="1" dirty="0" err="1" smtClean="0"/>
              <a:t>Belohnen</a:t>
            </a:r>
            <a:r>
              <a:rPr lang="fr-CH" sz="2400" b="1" dirty="0" smtClean="0"/>
              <a:t> </a:t>
            </a:r>
            <a:r>
              <a:rPr lang="fr-CH" sz="2400" dirty="0" smtClean="0"/>
              <a:t>der </a:t>
            </a:r>
            <a:r>
              <a:rPr lang="fr-CH" sz="2400" dirty="0" err="1" smtClean="0"/>
              <a:t>Beitragszahler</a:t>
            </a:r>
            <a:r>
              <a:rPr lang="fr-CH" sz="2400" dirty="0" smtClean="0"/>
              <a:t>, die </a:t>
            </a:r>
            <a:r>
              <a:rPr lang="fr-CH" sz="2400" dirty="0" err="1" smtClean="0"/>
              <a:t>ein</a:t>
            </a:r>
            <a:r>
              <a:rPr lang="fr-CH" sz="2400" dirty="0" smtClean="0"/>
              <a:t> </a:t>
            </a:r>
            <a:r>
              <a:rPr lang="fr-CH" sz="2400" dirty="0" err="1" smtClean="0"/>
              <a:t>sicheres</a:t>
            </a:r>
            <a:r>
              <a:rPr lang="fr-CH" sz="2400" dirty="0" smtClean="0"/>
              <a:t> </a:t>
            </a:r>
            <a:r>
              <a:rPr lang="fr-CH" sz="2400" dirty="0" err="1" smtClean="0"/>
              <a:t>und</a:t>
            </a:r>
            <a:r>
              <a:rPr lang="fr-CH" sz="2400" dirty="0" smtClean="0"/>
              <a:t> </a:t>
            </a:r>
            <a:r>
              <a:rPr lang="fr-CH" sz="2400" dirty="0" err="1" smtClean="0"/>
              <a:t>gesundes</a:t>
            </a:r>
            <a:r>
              <a:rPr lang="fr-CH" sz="2400" dirty="0" smtClean="0"/>
              <a:t> </a:t>
            </a:r>
            <a:r>
              <a:rPr lang="fr-CH" sz="2400" dirty="0" err="1" smtClean="0"/>
              <a:t>Arbeitsumfeld</a:t>
            </a:r>
            <a:r>
              <a:rPr lang="fr-CH" sz="2400" dirty="0" smtClean="0"/>
              <a:t> </a:t>
            </a:r>
            <a:r>
              <a:rPr lang="fr-CH" sz="2400" dirty="0" err="1" smtClean="0"/>
              <a:t>bieten</a:t>
            </a:r>
            <a:r>
              <a:rPr lang="fr-CH" sz="2400" dirty="0" smtClean="0"/>
              <a:t>, </a:t>
            </a:r>
            <a:r>
              <a:rPr lang="fr-CH" sz="2400" dirty="0" err="1" smtClean="0"/>
              <a:t>indem</a:t>
            </a:r>
            <a:r>
              <a:rPr lang="fr-CH" sz="2400" dirty="0" smtClean="0"/>
              <a:t> der </a:t>
            </a:r>
            <a:r>
              <a:rPr lang="fr-CH" sz="2400" dirty="0" err="1" smtClean="0"/>
              <a:t>Beitragssatz</a:t>
            </a:r>
            <a:r>
              <a:rPr lang="fr-CH" sz="2400" dirty="0" smtClean="0"/>
              <a:t> </a:t>
            </a:r>
            <a:r>
              <a:rPr lang="fr-CH" sz="2400" dirty="0" err="1" smtClean="0"/>
              <a:t>gesenkt</a:t>
            </a:r>
            <a:r>
              <a:rPr lang="fr-CH" sz="2400" dirty="0" smtClean="0"/>
              <a:t> </a:t>
            </a:r>
            <a:r>
              <a:rPr lang="fr-CH" sz="2400" dirty="0" err="1" smtClean="0"/>
              <a:t>wird</a:t>
            </a:r>
            <a:endParaRPr lang="fr-CH" sz="2400" dirty="0"/>
          </a:p>
          <a:p>
            <a:pPr lvl="1" algn="just">
              <a:spcAft>
                <a:spcPts val="1800"/>
              </a:spcAft>
              <a:buFont typeface="Wingdings" panose="05000000000000000000" pitchFamily="2" charset="2"/>
              <a:buChar char="Ø"/>
            </a:pPr>
            <a:r>
              <a:rPr lang="fr-CH" sz="2400" b="1" dirty="0" err="1" smtClean="0"/>
              <a:t>Bestrafen</a:t>
            </a:r>
            <a:r>
              <a:rPr lang="fr-CH" sz="2400" b="1" dirty="0" smtClean="0"/>
              <a:t> </a:t>
            </a:r>
            <a:r>
              <a:rPr lang="fr-CH" sz="2400" dirty="0" err="1" smtClean="0"/>
              <a:t>von</a:t>
            </a:r>
            <a:r>
              <a:rPr lang="fr-CH" sz="2400" dirty="0" smtClean="0"/>
              <a:t> </a:t>
            </a:r>
            <a:r>
              <a:rPr lang="de-LU" sz="2400" dirty="0" smtClean="0"/>
              <a:t>„</a:t>
            </a:r>
            <a:r>
              <a:rPr lang="fr-CH" sz="2400" dirty="0" err="1" smtClean="0"/>
              <a:t>unfallträchtigen</a:t>
            </a:r>
            <a:r>
              <a:rPr lang="de-LU" sz="2400" dirty="0" smtClean="0"/>
              <a:t>“</a:t>
            </a:r>
            <a:r>
              <a:rPr lang="fr-CH" sz="2400" dirty="0" smtClean="0"/>
              <a:t> </a:t>
            </a:r>
            <a:r>
              <a:rPr lang="fr-CH" sz="2400" dirty="0" err="1" smtClean="0"/>
              <a:t>Beitragszahlern</a:t>
            </a:r>
            <a:r>
              <a:rPr lang="fr-CH" sz="2400" dirty="0" smtClean="0"/>
              <a:t>, </a:t>
            </a:r>
            <a:r>
              <a:rPr lang="fr-CH" sz="2400" dirty="0" err="1" smtClean="0"/>
              <a:t>indem</a:t>
            </a:r>
            <a:r>
              <a:rPr lang="fr-CH" sz="2400" dirty="0" smtClean="0"/>
              <a:t> der </a:t>
            </a:r>
            <a:r>
              <a:rPr lang="fr-CH" sz="2400" dirty="0" err="1" smtClean="0"/>
              <a:t>Beitragssatz</a:t>
            </a:r>
            <a:r>
              <a:rPr lang="fr-CH" sz="2400" dirty="0" smtClean="0"/>
              <a:t> </a:t>
            </a:r>
            <a:r>
              <a:rPr lang="fr-CH" sz="2400" dirty="0" err="1" smtClean="0"/>
              <a:t>erhöht</a:t>
            </a:r>
            <a:r>
              <a:rPr lang="fr-CH" sz="2400" dirty="0" smtClean="0"/>
              <a:t> </a:t>
            </a:r>
            <a:r>
              <a:rPr lang="fr-CH" sz="2400" dirty="0" err="1" smtClean="0"/>
              <a:t>wird</a:t>
            </a:r>
            <a:endParaRPr lang="fr-CH" sz="2400" dirty="0" smtClean="0"/>
          </a:p>
          <a:p>
            <a:pPr algn="just">
              <a:spcAft>
                <a:spcPts val="1200"/>
              </a:spcAft>
            </a:pPr>
            <a:r>
              <a:rPr lang="fr-CH" sz="2400" dirty="0" err="1" smtClean="0"/>
              <a:t>Ziel</a:t>
            </a:r>
            <a:r>
              <a:rPr lang="fr-CH" sz="2400" dirty="0" smtClean="0"/>
              <a:t> des Bonus-Malus-</a:t>
            </a:r>
            <a:r>
              <a:rPr lang="fr-CH" sz="2400" dirty="0" err="1" smtClean="0"/>
              <a:t>Systems</a:t>
            </a:r>
            <a:r>
              <a:rPr lang="fr-CH" sz="2400" dirty="0" smtClean="0"/>
              <a:t>:</a:t>
            </a:r>
          </a:p>
          <a:p>
            <a:pPr lvl="1" algn="just">
              <a:spcAft>
                <a:spcPts val="1200"/>
              </a:spcAft>
              <a:buFont typeface="Wingdings" panose="05000000000000000000" pitchFamily="2" charset="2"/>
              <a:buChar char="Ø"/>
            </a:pPr>
            <a:r>
              <a:rPr lang="fr-CH" sz="2400" b="1" dirty="0" err="1" smtClean="0"/>
              <a:t>Sensibilisierung</a:t>
            </a:r>
            <a:r>
              <a:rPr lang="fr-CH" sz="2400" b="1" dirty="0" smtClean="0"/>
              <a:t> </a:t>
            </a:r>
            <a:r>
              <a:rPr lang="fr-CH" sz="2400" dirty="0" smtClean="0"/>
              <a:t>der </a:t>
            </a:r>
            <a:r>
              <a:rPr lang="fr-CH" sz="2400" dirty="0" err="1" smtClean="0"/>
              <a:t>Beitragszahler</a:t>
            </a:r>
            <a:r>
              <a:rPr lang="fr-CH" sz="2400" dirty="0" smtClean="0"/>
              <a:t> </a:t>
            </a:r>
            <a:r>
              <a:rPr lang="fr-CH" sz="2400" dirty="0" err="1" smtClean="0"/>
              <a:t>bezüglich</a:t>
            </a:r>
            <a:r>
              <a:rPr lang="fr-CH" sz="2400" dirty="0" smtClean="0"/>
              <a:t> </a:t>
            </a:r>
            <a:r>
              <a:rPr lang="fr-CH" sz="2400" dirty="0" err="1" smtClean="0"/>
              <a:t>Unfallverhütung</a:t>
            </a:r>
            <a:endParaRPr lang="fr-CH" sz="2400" dirty="0"/>
          </a:p>
          <a:p>
            <a:pPr lvl="1" algn="just">
              <a:spcAft>
                <a:spcPts val="600"/>
              </a:spcAft>
              <a:buFont typeface="Wingdings" panose="05000000000000000000" pitchFamily="2" charset="2"/>
              <a:buChar char="Ø"/>
            </a:pPr>
            <a:r>
              <a:rPr lang="fr-CH" sz="2400" b="1" dirty="0" err="1" smtClean="0"/>
              <a:t>Anreiz</a:t>
            </a:r>
            <a:r>
              <a:rPr lang="fr-CH" sz="2400" b="1" dirty="0" smtClean="0"/>
              <a:t> </a:t>
            </a:r>
            <a:r>
              <a:rPr lang="fr-CH" sz="2400" dirty="0" err="1" smtClean="0"/>
              <a:t>für</a:t>
            </a:r>
            <a:r>
              <a:rPr lang="fr-CH" sz="2400" dirty="0" smtClean="0"/>
              <a:t> die </a:t>
            </a:r>
            <a:r>
              <a:rPr lang="fr-CH" sz="2400" dirty="0" err="1" smtClean="0"/>
              <a:t>Beitragszahler</a:t>
            </a:r>
            <a:r>
              <a:rPr lang="fr-CH" sz="2400" dirty="0" smtClean="0"/>
              <a:t>, </a:t>
            </a:r>
            <a:r>
              <a:rPr lang="fr-CH" sz="2400" dirty="0" err="1" smtClean="0"/>
              <a:t>verstärkt</a:t>
            </a:r>
            <a:r>
              <a:rPr lang="fr-CH" sz="2400" dirty="0" smtClean="0"/>
              <a:t> in die </a:t>
            </a:r>
            <a:r>
              <a:rPr lang="fr-CH" sz="2400" dirty="0" err="1" smtClean="0"/>
              <a:t>Sicherheit</a:t>
            </a:r>
            <a:r>
              <a:rPr lang="fr-CH" sz="2400" dirty="0" smtClean="0"/>
              <a:t> </a:t>
            </a:r>
            <a:r>
              <a:rPr lang="fr-CH" sz="2400" dirty="0" err="1" smtClean="0"/>
              <a:t>und</a:t>
            </a:r>
            <a:r>
              <a:rPr lang="fr-CH" sz="2400" dirty="0" smtClean="0"/>
              <a:t> </a:t>
            </a:r>
            <a:r>
              <a:rPr lang="fr-CH" sz="2400" dirty="0" err="1" smtClean="0"/>
              <a:t>Gesundheit</a:t>
            </a:r>
            <a:r>
              <a:rPr lang="fr-CH" sz="2400" dirty="0" smtClean="0"/>
              <a:t> </a:t>
            </a:r>
            <a:r>
              <a:rPr lang="fr-CH" sz="2400" dirty="0" err="1" smtClean="0"/>
              <a:t>am</a:t>
            </a:r>
            <a:r>
              <a:rPr lang="fr-CH" sz="2400" dirty="0" smtClean="0"/>
              <a:t> </a:t>
            </a:r>
            <a:r>
              <a:rPr lang="fr-CH" sz="2400" dirty="0" err="1" smtClean="0"/>
              <a:t>Arbeitsplatz</a:t>
            </a:r>
            <a:r>
              <a:rPr lang="fr-CH" sz="2400" dirty="0" smtClean="0"/>
              <a:t> </a:t>
            </a:r>
            <a:r>
              <a:rPr lang="fr-CH" sz="2400" dirty="0" err="1" smtClean="0"/>
              <a:t>zu</a:t>
            </a:r>
            <a:r>
              <a:rPr lang="fr-CH" sz="2400" dirty="0" smtClean="0"/>
              <a:t> </a:t>
            </a:r>
            <a:r>
              <a:rPr lang="fr-CH" sz="2400" dirty="0" err="1" smtClean="0"/>
              <a:t>investieren</a:t>
            </a:r>
            <a:endParaRPr lang="fr-CH" sz="2400" dirty="0"/>
          </a:p>
          <a:p>
            <a:endParaRPr lang="fr-CH" dirty="0" smtClean="0"/>
          </a:p>
          <a:p>
            <a:pPr lvl="1"/>
            <a:endParaRPr lang="fr-CH" dirty="0" smtClean="0"/>
          </a:p>
          <a:p>
            <a:pPr lvl="1"/>
            <a:endParaRPr lang="fr-CH" dirty="0" smtClean="0"/>
          </a:p>
          <a:p>
            <a:pPr marL="0" indent="0">
              <a:buNone/>
            </a:pPr>
            <a:endParaRPr lang="fr-FR" dirty="0" smtClean="0"/>
          </a:p>
          <a:p>
            <a:endParaRPr lang="fr-LU" dirty="0"/>
          </a:p>
        </p:txBody>
      </p:sp>
    </p:spTree>
    <p:extLst>
      <p:ext uri="{BB962C8B-B14F-4D97-AF65-F5344CB8AC3E}">
        <p14:creationId xmlns:p14="http://schemas.microsoft.com/office/powerpoint/2010/main" val="4005114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13</a:t>
            </a:fld>
            <a:endParaRPr lang="fr-LU" dirty="0"/>
          </a:p>
        </p:txBody>
      </p:sp>
      <p:sp>
        <p:nvSpPr>
          <p:cNvPr id="11" name="Title 10"/>
          <p:cNvSpPr>
            <a:spLocks noGrp="1"/>
          </p:cNvSpPr>
          <p:nvPr>
            <p:ph type="title"/>
          </p:nvPr>
        </p:nvSpPr>
        <p:spPr>
          <a:xfrm>
            <a:off x="563417" y="392565"/>
            <a:ext cx="10515600" cy="1010887"/>
          </a:xfrm>
        </p:spPr>
        <p:txBody>
          <a:bodyPr/>
          <a:lstStyle/>
          <a:p>
            <a:r>
              <a:rPr lang="fr-LU" dirty="0" err="1" smtClean="0"/>
              <a:t>Risikoklassen</a:t>
            </a:r>
            <a:endParaRPr lang="fr-LU" dirty="0"/>
          </a:p>
        </p:txBody>
      </p:sp>
      <p:graphicFrame>
        <p:nvGraphicFramePr>
          <p:cNvPr id="10" name="Table 9"/>
          <p:cNvGraphicFramePr>
            <a:graphicFrameLocks noGrp="1"/>
          </p:cNvGraphicFramePr>
          <p:nvPr>
            <p:extLst/>
          </p:nvPr>
        </p:nvGraphicFramePr>
        <p:xfrm>
          <a:off x="563417" y="1320325"/>
          <a:ext cx="10790383" cy="5120640"/>
        </p:xfrm>
        <a:graphic>
          <a:graphicData uri="http://schemas.openxmlformats.org/drawingml/2006/table">
            <a:tbl>
              <a:tblPr firstRow="1" bandRow="1">
                <a:tableStyleId>{5940675A-B579-460E-94D1-54222C63F5DA}</a:tableStyleId>
              </a:tblPr>
              <a:tblGrid>
                <a:gridCol w="1170061">
                  <a:extLst>
                    <a:ext uri="{9D8B030D-6E8A-4147-A177-3AD203B41FA5}">
                      <a16:colId xmlns:a16="http://schemas.microsoft.com/office/drawing/2014/main" val="1733701877"/>
                    </a:ext>
                  </a:extLst>
                </a:gridCol>
                <a:gridCol w="9620322">
                  <a:extLst>
                    <a:ext uri="{9D8B030D-6E8A-4147-A177-3AD203B41FA5}">
                      <a16:colId xmlns:a16="http://schemas.microsoft.com/office/drawing/2014/main" val="2951728023"/>
                    </a:ext>
                  </a:extLst>
                </a:gridCol>
              </a:tblGrid>
              <a:tr h="270000">
                <a:tc>
                  <a:txBody>
                    <a:bodyPr/>
                    <a:lstStyle/>
                    <a:p>
                      <a:pPr algn="ctr"/>
                      <a:r>
                        <a:rPr lang="fr-LU" sz="1200" b="1" dirty="0" err="1" smtClean="0">
                          <a:solidFill>
                            <a:schemeClr val="bg1"/>
                          </a:solidFill>
                        </a:rPr>
                        <a:t>Risikoklasse</a:t>
                      </a:r>
                      <a:endParaRPr lang="fr-LU" sz="1200" b="1" dirty="0">
                        <a:solidFill>
                          <a:schemeClr val="bg1"/>
                        </a:solidFill>
                      </a:endParaRPr>
                    </a:p>
                  </a:txBody>
                  <a:tcPr>
                    <a:solidFill>
                      <a:srgbClr val="0061A1"/>
                    </a:solidFill>
                  </a:tcPr>
                </a:tc>
                <a:tc>
                  <a:txBody>
                    <a:bodyPr/>
                    <a:lstStyle/>
                    <a:p>
                      <a:r>
                        <a:rPr lang="fr-LU" sz="1200" b="1" dirty="0" err="1" smtClean="0">
                          <a:solidFill>
                            <a:schemeClr val="bg1"/>
                          </a:solidFill>
                        </a:rPr>
                        <a:t>Beschreibung</a:t>
                      </a:r>
                      <a:endParaRPr lang="fr-LU" sz="1200" b="1" dirty="0">
                        <a:solidFill>
                          <a:schemeClr val="bg1"/>
                        </a:solidFill>
                      </a:endParaRPr>
                    </a:p>
                  </a:txBody>
                  <a:tcPr>
                    <a:solidFill>
                      <a:srgbClr val="0061A1"/>
                    </a:solidFill>
                  </a:tcPr>
                </a:tc>
                <a:extLst>
                  <a:ext uri="{0D108BD9-81ED-4DB2-BD59-A6C34878D82A}">
                    <a16:rowId xmlns:a16="http://schemas.microsoft.com/office/drawing/2014/main" val="3180291843"/>
                  </a:ext>
                </a:extLst>
              </a:tr>
              <a:tr h="270000">
                <a:tc>
                  <a:txBody>
                    <a:bodyPr/>
                    <a:lstStyle/>
                    <a:p>
                      <a:pPr algn="ctr"/>
                      <a:r>
                        <a:rPr lang="fr-LU" sz="1200" b="1" dirty="0" smtClean="0">
                          <a:solidFill>
                            <a:srgbClr val="434342"/>
                          </a:solidFill>
                        </a:rPr>
                        <a:t>01</a:t>
                      </a:r>
                      <a:endParaRPr lang="fr-LU" sz="1200" b="1" dirty="0">
                        <a:solidFill>
                          <a:srgbClr val="43434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434342"/>
                          </a:solidFill>
                        </a:rPr>
                        <a:t>Handel (falls nicht anders aufgeführt)</a:t>
                      </a:r>
                      <a:endParaRPr lang="fr-LU" sz="1200" b="1" dirty="0" smtClean="0">
                        <a:solidFill>
                          <a:srgbClr val="434342"/>
                        </a:solidFill>
                        <a:effectLst/>
                        <a:latin typeface="+mn-lt"/>
                        <a:ea typeface="Times New Roman"/>
                      </a:endParaRPr>
                    </a:p>
                  </a:txBody>
                  <a:tcPr/>
                </a:tc>
                <a:extLst>
                  <a:ext uri="{0D108BD9-81ED-4DB2-BD59-A6C34878D82A}">
                    <a16:rowId xmlns:a16="http://schemas.microsoft.com/office/drawing/2014/main" val="888613125"/>
                  </a:ext>
                </a:extLst>
              </a:tr>
              <a:tr h="270000">
                <a:tc>
                  <a:txBody>
                    <a:bodyPr/>
                    <a:lstStyle/>
                    <a:p>
                      <a:pPr algn="ctr"/>
                      <a:r>
                        <a:rPr lang="fr-LU" sz="1200" b="1" dirty="0" smtClean="0">
                          <a:solidFill>
                            <a:srgbClr val="434342"/>
                          </a:solidFill>
                        </a:rPr>
                        <a:t>02</a:t>
                      </a:r>
                      <a:endParaRPr lang="fr-LU" sz="1200" b="1" dirty="0">
                        <a:solidFill>
                          <a:srgbClr val="43434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LU" sz="1200" b="1" dirty="0" err="1" smtClean="0">
                          <a:solidFill>
                            <a:srgbClr val="434342"/>
                          </a:solidFill>
                        </a:rPr>
                        <a:t>Reinigung</a:t>
                      </a:r>
                      <a:r>
                        <a:rPr lang="fr-LU" sz="1200" b="1" dirty="0" smtClean="0">
                          <a:solidFill>
                            <a:srgbClr val="434342"/>
                          </a:solidFill>
                        </a:rPr>
                        <a:t> </a:t>
                      </a:r>
                      <a:r>
                        <a:rPr lang="fr-LU" sz="1200" b="1" dirty="0" err="1" smtClean="0">
                          <a:solidFill>
                            <a:srgbClr val="434342"/>
                          </a:solidFill>
                        </a:rPr>
                        <a:t>und</a:t>
                      </a:r>
                      <a:r>
                        <a:rPr lang="fr-LU" sz="1200" b="1" dirty="0" smtClean="0">
                          <a:solidFill>
                            <a:srgbClr val="434342"/>
                          </a:solidFill>
                        </a:rPr>
                        <a:t> </a:t>
                      </a:r>
                      <a:r>
                        <a:rPr lang="fr-LU" sz="1200" b="1" dirty="0" err="1" smtClean="0">
                          <a:solidFill>
                            <a:srgbClr val="434342"/>
                          </a:solidFill>
                        </a:rPr>
                        <a:t>private</a:t>
                      </a:r>
                      <a:r>
                        <a:rPr lang="fr-LU" sz="1200" b="1" dirty="0" smtClean="0">
                          <a:solidFill>
                            <a:srgbClr val="434342"/>
                          </a:solidFill>
                        </a:rPr>
                        <a:t> </a:t>
                      </a:r>
                      <a:r>
                        <a:rPr lang="fr-LU" sz="1200" b="1" dirty="0" err="1" smtClean="0">
                          <a:solidFill>
                            <a:srgbClr val="434342"/>
                          </a:solidFill>
                        </a:rPr>
                        <a:t>Haushaltstätigkeiten</a:t>
                      </a:r>
                      <a:endParaRPr lang="fr-LU" sz="1200" b="1" dirty="0" smtClean="0">
                        <a:solidFill>
                          <a:srgbClr val="434342"/>
                        </a:solidFill>
                        <a:effectLst/>
                        <a:latin typeface="+mn-lt"/>
                        <a:ea typeface="Times New Roman"/>
                      </a:endParaRPr>
                    </a:p>
                  </a:txBody>
                  <a:tcPr/>
                </a:tc>
                <a:extLst>
                  <a:ext uri="{0D108BD9-81ED-4DB2-BD59-A6C34878D82A}">
                    <a16:rowId xmlns:a16="http://schemas.microsoft.com/office/drawing/2014/main" val="4153007423"/>
                  </a:ext>
                </a:extLst>
              </a:tr>
              <a:tr h="270000">
                <a:tc>
                  <a:txBody>
                    <a:bodyPr/>
                    <a:lstStyle/>
                    <a:p>
                      <a:pPr algn="ctr"/>
                      <a:r>
                        <a:rPr lang="fr-LU" sz="1200" b="1" dirty="0" smtClean="0">
                          <a:solidFill>
                            <a:srgbClr val="434342"/>
                          </a:solidFill>
                        </a:rPr>
                        <a:t>03</a:t>
                      </a:r>
                      <a:endParaRPr lang="fr-LU" sz="1200" b="1" dirty="0">
                        <a:solidFill>
                          <a:srgbClr val="43434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LU" sz="1200" b="1" dirty="0" err="1" smtClean="0">
                          <a:solidFill>
                            <a:srgbClr val="434342"/>
                          </a:solidFill>
                        </a:rPr>
                        <a:t>Hotels</a:t>
                      </a:r>
                      <a:r>
                        <a:rPr lang="fr-LU" sz="1200" b="1" dirty="0" smtClean="0">
                          <a:solidFill>
                            <a:srgbClr val="434342"/>
                          </a:solidFill>
                        </a:rPr>
                        <a:t>, Restaurants, Cafés</a:t>
                      </a:r>
                      <a:endParaRPr lang="fr-LU" sz="1200" b="1" dirty="0" smtClean="0">
                        <a:solidFill>
                          <a:srgbClr val="434342"/>
                        </a:solidFill>
                        <a:effectLst/>
                        <a:latin typeface="+mn-lt"/>
                        <a:ea typeface="Times New Roman"/>
                      </a:endParaRPr>
                    </a:p>
                  </a:txBody>
                  <a:tcPr/>
                </a:tc>
                <a:extLst>
                  <a:ext uri="{0D108BD9-81ED-4DB2-BD59-A6C34878D82A}">
                    <a16:rowId xmlns:a16="http://schemas.microsoft.com/office/drawing/2014/main" val="4180888223"/>
                  </a:ext>
                </a:extLst>
              </a:tr>
              <a:tr h="270000">
                <a:tc>
                  <a:txBody>
                    <a:bodyPr/>
                    <a:lstStyle/>
                    <a:p>
                      <a:pPr algn="ctr"/>
                      <a:r>
                        <a:rPr lang="fr-LU" sz="1200" b="1" dirty="0" smtClean="0">
                          <a:solidFill>
                            <a:srgbClr val="434342"/>
                          </a:solidFill>
                        </a:rPr>
                        <a:t>04</a:t>
                      </a:r>
                      <a:endParaRPr lang="fr-LU" sz="1200" b="1" dirty="0">
                        <a:solidFill>
                          <a:srgbClr val="43434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434342"/>
                          </a:solidFill>
                        </a:rPr>
                        <a:t>Erziehung, Vereins- und Freizeittätigkeiten, sportliche, kulturelle und religiöse Tätigkeiten</a:t>
                      </a:r>
                      <a:endParaRPr lang="fr-LU" sz="1200" b="1" dirty="0" smtClean="0">
                        <a:solidFill>
                          <a:srgbClr val="434342"/>
                        </a:solidFill>
                        <a:effectLst/>
                        <a:latin typeface="+mn-lt"/>
                        <a:ea typeface="Times New Roman"/>
                      </a:endParaRPr>
                    </a:p>
                  </a:txBody>
                  <a:tcPr/>
                </a:tc>
                <a:extLst>
                  <a:ext uri="{0D108BD9-81ED-4DB2-BD59-A6C34878D82A}">
                    <a16:rowId xmlns:a16="http://schemas.microsoft.com/office/drawing/2014/main" val="2488678839"/>
                  </a:ext>
                </a:extLst>
              </a:tr>
              <a:tr h="270000">
                <a:tc>
                  <a:txBody>
                    <a:bodyPr/>
                    <a:lstStyle/>
                    <a:p>
                      <a:pPr algn="ctr"/>
                      <a:r>
                        <a:rPr lang="fr-LU" sz="1200" b="1" dirty="0" smtClean="0">
                          <a:solidFill>
                            <a:srgbClr val="434342"/>
                          </a:solidFill>
                        </a:rPr>
                        <a:t>05</a:t>
                      </a:r>
                      <a:endParaRPr lang="fr-LU" sz="1200" b="1" dirty="0">
                        <a:solidFill>
                          <a:srgbClr val="43434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LU" sz="1200" b="1" dirty="0" err="1" smtClean="0">
                          <a:solidFill>
                            <a:srgbClr val="434342"/>
                          </a:solidFill>
                        </a:rPr>
                        <a:t>Gesundheits</a:t>
                      </a:r>
                      <a:r>
                        <a:rPr lang="fr-LU" sz="1200" b="1" dirty="0" smtClean="0">
                          <a:solidFill>
                            <a:srgbClr val="434342"/>
                          </a:solidFill>
                        </a:rPr>
                        <a:t>- </a:t>
                      </a:r>
                      <a:r>
                        <a:rPr lang="fr-LU" sz="1200" b="1" dirty="0" err="1" smtClean="0">
                          <a:solidFill>
                            <a:srgbClr val="434342"/>
                          </a:solidFill>
                        </a:rPr>
                        <a:t>und</a:t>
                      </a:r>
                      <a:r>
                        <a:rPr lang="fr-LU" sz="1200" b="1" dirty="0" smtClean="0">
                          <a:solidFill>
                            <a:srgbClr val="434342"/>
                          </a:solidFill>
                        </a:rPr>
                        <a:t> </a:t>
                      </a:r>
                      <a:r>
                        <a:rPr lang="fr-LU" sz="1200" b="1" dirty="0" err="1" smtClean="0">
                          <a:solidFill>
                            <a:srgbClr val="434342"/>
                          </a:solidFill>
                        </a:rPr>
                        <a:t>Sozialwesen</a:t>
                      </a:r>
                      <a:r>
                        <a:rPr lang="fr-LU" sz="1200" b="1" dirty="0" smtClean="0">
                          <a:solidFill>
                            <a:srgbClr val="434342"/>
                          </a:solidFill>
                        </a:rPr>
                        <a:t>, </a:t>
                      </a:r>
                      <a:r>
                        <a:rPr lang="fr-LU" sz="1200" b="1" dirty="0" err="1" smtClean="0">
                          <a:solidFill>
                            <a:srgbClr val="434342"/>
                          </a:solidFill>
                        </a:rPr>
                        <a:t>Schönheitspflege</a:t>
                      </a:r>
                      <a:endParaRPr lang="fr-LU" sz="1200" b="1" dirty="0" smtClean="0">
                        <a:solidFill>
                          <a:srgbClr val="434342"/>
                        </a:solidFill>
                        <a:effectLst/>
                        <a:latin typeface="+mn-lt"/>
                        <a:ea typeface="Times New Roman"/>
                      </a:endParaRPr>
                    </a:p>
                  </a:txBody>
                  <a:tcPr/>
                </a:tc>
                <a:extLst>
                  <a:ext uri="{0D108BD9-81ED-4DB2-BD59-A6C34878D82A}">
                    <a16:rowId xmlns:a16="http://schemas.microsoft.com/office/drawing/2014/main" val="695803246"/>
                  </a:ext>
                </a:extLst>
              </a:tr>
              <a:tr h="270000">
                <a:tc>
                  <a:txBody>
                    <a:bodyPr/>
                    <a:lstStyle/>
                    <a:p>
                      <a:pPr algn="ctr"/>
                      <a:r>
                        <a:rPr lang="fr-LU" sz="1200" b="1" dirty="0" smtClean="0">
                          <a:solidFill>
                            <a:srgbClr val="434342"/>
                          </a:solidFill>
                        </a:rPr>
                        <a:t>06</a:t>
                      </a:r>
                      <a:endParaRPr lang="fr-LU" sz="1200" b="1" dirty="0">
                        <a:solidFill>
                          <a:srgbClr val="43434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434342"/>
                          </a:solidFill>
                        </a:rPr>
                        <a:t>Versicherungs- und Finanzdienstleistungen, Dienstleistungen im Bereich Immobilien und Informationstechnologie, Planungsbüros, Medien</a:t>
                      </a:r>
                      <a:endParaRPr lang="fr-LU" sz="1200" b="1" dirty="0" smtClean="0">
                        <a:solidFill>
                          <a:srgbClr val="434342"/>
                        </a:solidFill>
                        <a:effectLst/>
                        <a:latin typeface="+mn-lt"/>
                        <a:ea typeface="Times New Roman"/>
                      </a:endParaRPr>
                    </a:p>
                  </a:txBody>
                  <a:tcPr/>
                </a:tc>
                <a:extLst>
                  <a:ext uri="{0D108BD9-81ED-4DB2-BD59-A6C34878D82A}">
                    <a16:rowId xmlns:a16="http://schemas.microsoft.com/office/drawing/2014/main" val="30966806"/>
                  </a:ext>
                </a:extLst>
              </a:tr>
              <a:tr h="270000">
                <a:tc>
                  <a:txBody>
                    <a:bodyPr/>
                    <a:lstStyle/>
                    <a:p>
                      <a:pPr algn="ctr"/>
                      <a:r>
                        <a:rPr lang="fr-LU" sz="1200" b="1" dirty="0" smtClean="0">
                          <a:solidFill>
                            <a:srgbClr val="434342"/>
                          </a:solidFill>
                        </a:rPr>
                        <a:t>07</a:t>
                      </a:r>
                      <a:endParaRPr lang="fr-LU" sz="1200" b="1" dirty="0">
                        <a:solidFill>
                          <a:srgbClr val="43434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434342"/>
                          </a:solidFill>
                        </a:rPr>
                        <a:t>Industrielle Tätigkeiten (falls nicht anders aufgeführt)</a:t>
                      </a:r>
                      <a:endParaRPr lang="fr-LU" sz="1200" b="1" dirty="0" smtClean="0">
                        <a:solidFill>
                          <a:srgbClr val="434342"/>
                        </a:solidFill>
                        <a:effectLst/>
                        <a:latin typeface="+mn-lt"/>
                        <a:ea typeface="Times New Roman"/>
                      </a:endParaRPr>
                    </a:p>
                  </a:txBody>
                  <a:tcPr/>
                </a:tc>
                <a:extLst>
                  <a:ext uri="{0D108BD9-81ED-4DB2-BD59-A6C34878D82A}">
                    <a16:rowId xmlns:a16="http://schemas.microsoft.com/office/drawing/2014/main" val="3284438762"/>
                  </a:ext>
                </a:extLst>
              </a:tr>
              <a:tr h="270000">
                <a:tc>
                  <a:txBody>
                    <a:bodyPr/>
                    <a:lstStyle/>
                    <a:p>
                      <a:pPr algn="ctr"/>
                      <a:r>
                        <a:rPr lang="fr-LU" sz="1200" b="1" dirty="0" smtClean="0">
                          <a:solidFill>
                            <a:srgbClr val="434342"/>
                          </a:solidFill>
                        </a:rPr>
                        <a:t>08</a:t>
                      </a:r>
                      <a:endParaRPr lang="fr-LU" sz="1200" b="1" dirty="0">
                        <a:solidFill>
                          <a:srgbClr val="434342"/>
                        </a:solidFill>
                      </a:endParaRPr>
                    </a:p>
                  </a:txBody>
                  <a:tcPr/>
                </a:tc>
                <a:tc>
                  <a:txBody>
                    <a:bodyPr/>
                    <a:lstStyle/>
                    <a:p>
                      <a:pPr algn="just"/>
                      <a:r>
                        <a:rPr lang="de-DE" sz="1200" b="1" dirty="0" smtClean="0">
                          <a:solidFill>
                            <a:srgbClr val="434342"/>
                          </a:solidFill>
                        </a:rPr>
                        <a:t>Metall- und Holzverarbeitung, Herstellung von synthetischen Gegenständen, Herstellung, Installation, Reparatur und Wartung von Maschinen, Ausrüstungen und Kraftwagen, Feinmechanik</a:t>
                      </a:r>
                      <a:endParaRPr lang="fr-LU" sz="1200" b="1" dirty="0">
                        <a:solidFill>
                          <a:srgbClr val="434342"/>
                        </a:solidFill>
                        <a:effectLst/>
                        <a:latin typeface="+mn-lt"/>
                        <a:ea typeface="Times New Roman"/>
                      </a:endParaRPr>
                    </a:p>
                  </a:txBody>
                  <a:tcPr/>
                </a:tc>
                <a:extLst>
                  <a:ext uri="{0D108BD9-81ED-4DB2-BD59-A6C34878D82A}">
                    <a16:rowId xmlns:a16="http://schemas.microsoft.com/office/drawing/2014/main" val="895413556"/>
                  </a:ext>
                </a:extLst>
              </a:tr>
              <a:tr h="270000">
                <a:tc>
                  <a:txBody>
                    <a:bodyPr/>
                    <a:lstStyle/>
                    <a:p>
                      <a:pPr algn="ctr"/>
                      <a:r>
                        <a:rPr lang="fr-LU" sz="1200" b="1" dirty="0" smtClean="0">
                          <a:solidFill>
                            <a:srgbClr val="434342"/>
                          </a:solidFill>
                        </a:rPr>
                        <a:t>09</a:t>
                      </a:r>
                      <a:endParaRPr lang="fr-LU" sz="1200" b="1" dirty="0">
                        <a:solidFill>
                          <a:srgbClr val="434342"/>
                        </a:solidFill>
                      </a:endParaRPr>
                    </a:p>
                  </a:txBody>
                  <a:tcPr/>
                </a:tc>
                <a:tc>
                  <a:txBody>
                    <a:bodyPr/>
                    <a:lstStyle/>
                    <a:p>
                      <a:pPr algn="just"/>
                      <a:r>
                        <a:rPr lang="de-DE" sz="1200" b="1" dirty="0" smtClean="0">
                          <a:solidFill>
                            <a:srgbClr val="434342"/>
                          </a:solidFill>
                        </a:rPr>
                        <a:t>Hoch- und Tiefbau, Dacharbeiten, mineralgewinnende Industrie</a:t>
                      </a:r>
                      <a:endParaRPr lang="fr-LU" sz="1200" b="1" dirty="0">
                        <a:solidFill>
                          <a:srgbClr val="434342"/>
                        </a:solidFill>
                        <a:effectLst/>
                        <a:latin typeface="+mn-lt"/>
                        <a:ea typeface="Times New Roman"/>
                      </a:endParaRPr>
                    </a:p>
                  </a:txBody>
                  <a:tcPr/>
                </a:tc>
                <a:extLst>
                  <a:ext uri="{0D108BD9-81ED-4DB2-BD59-A6C34878D82A}">
                    <a16:rowId xmlns:a16="http://schemas.microsoft.com/office/drawing/2014/main" val="43468350"/>
                  </a:ext>
                </a:extLst>
              </a:tr>
              <a:tr h="270000">
                <a:tc>
                  <a:txBody>
                    <a:bodyPr/>
                    <a:lstStyle/>
                    <a:p>
                      <a:pPr algn="ctr"/>
                      <a:r>
                        <a:rPr lang="fr-LU" sz="1200" b="1" dirty="0" smtClean="0">
                          <a:solidFill>
                            <a:srgbClr val="434342"/>
                          </a:solidFill>
                        </a:rPr>
                        <a:t>10</a:t>
                      </a:r>
                      <a:endParaRPr lang="fr-LU" sz="1200" b="1" dirty="0">
                        <a:solidFill>
                          <a:srgbClr val="434342"/>
                        </a:solidFill>
                      </a:endParaRPr>
                    </a:p>
                  </a:txBody>
                  <a:tcPr/>
                </a:tc>
                <a:tc>
                  <a:txBody>
                    <a:bodyPr/>
                    <a:lstStyle/>
                    <a:p>
                      <a:pPr algn="just"/>
                      <a:r>
                        <a:rPr lang="fr-LU" sz="1200" b="1" dirty="0" err="1" smtClean="0">
                          <a:solidFill>
                            <a:srgbClr val="434342"/>
                          </a:solidFill>
                        </a:rPr>
                        <a:t>Umbau</a:t>
                      </a:r>
                      <a:r>
                        <a:rPr lang="fr-LU" sz="1200" b="1" dirty="0" smtClean="0">
                          <a:solidFill>
                            <a:srgbClr val="434342"/>
                          </a:solidFill>
                        </a:rPr>
                        <a:t> </a:t>
                      </a:r>
                      <a:r>
                        <a:rPr lang="fr-LU" sz="1200" b="1" dirty="0" err="1" smtClean="0">
                          <a:solidFill>
                            <a:srgbClr val="434342"/>
                          </a:solidFill>
                        </a:rPr>
                        <a:t>und</a:t>
                      </a:r>
                      <a:r>
                        <a:rPr lang="fr-LU" sz="1200" b="1" dirty="0" smtClean="0">
                          <a:solidFill>
                            <a:srgbClr val="434342"/>
                          </a:solidFill>
                        </a:rPr>
                        <a:t> </a:t>
                      </a:r>
                      <a:r>
                        <a:rPr lang="fr-LU" sz="1200" b="1" dirty="0" err="1" smtClean="0">
                          <a:solidFill>
                            <a:srgbClr val="434342"/>
                          </a:solidFill>
                        </a:rPr>
                        <a:t>Ausbau</a:t>
                      </a:r>
                      <a:r>
                        <a:rPr lang="fr-LU" sz="1200" b="1" dirty="0" smtClean="0">
                          <a:solidFill>
                            <a:srgbClr val="434342"/>
                          </a:solidFill>
                        </a:rPr>
                        <a:t>, </a:t>
                      </a:r>
                      <a:r>
                        <a:rPr lang="fr-LU" sz="1200" b="1" dirty="0" err="1" smtClean="0">
                          <a:solidFill>
                            <a:srgbClr val="434342"/>
                          </a:solidFill>
                        </a:rPr>
                        <a:t>Gebäudetechnik</a:t>
                      </a:r>
                      <a:endParaRPr lang="fr-LU" sz="1200" b="1" dirty="0">
                        <a:solidFill>
                          <a:srgbClr val="434342"/>
                        </a:solidFill>
                        <a:effectLst/>
                        <a:latin typeface="+mn-lt"/>
                        <a:ea typeface="Times New Roman"/>
                      </a:endParaRPr>
                    </a:p>
                  </a:txBody>
                  <a:tcPr/>
                </a:tc>
                <a:extLst>
                  <a:ext uri="{0D108BD9-81ED-4DB2-BD59-A6C34878D82A}">
                    <a16:rowId xmlns:a16="http://schemas.microsoft.com/office/drawing/2014/main" val="908196211"/>
                  </a:ext>
                </a:extLst>
              </a:tr>
              <a:tr h="270000">
                <a:tc>
                  <a:txBody>
                    <a:bodyPr/>
                    <a:lstStyle/>
                    <a:p>
                      <a:pPr algn="ctr"/>
                      <a:r>
                        <a:rPr lang="fr-LU" sz="1200" b="1" dirty="0" smtClean="0">
                          <a:solidFill>
                            <a:srgbClr val="434342"/>
                          </a:solidFill>
                        </a:rPr>
                        <a:t>11</a:t>
                      </a:r>
                      <a:endParaRPr lang="fr-LU" sz="1200" b="1" dirty="0">
                        <a:solidFill>
                          <a:srgbClr val="434342"/>
                        </a:solidFill>
                      </a:endParaRPr>
                    </a:p>
                  </a:txBody>
                  <a:tcPr/>
                </a:tc>
                <a:tc>
                  <a:txBody>
                    <a:bodyPr/>
                    <a:lstStyle/>
                    <a:p>
                      <a:pPr algn="just"/>
                      <a:r>
                        <a:rPr lang="de-DE" sz="1200" b="1" dirty="0" smtClean="0">
                          <a:solidFill>
                            <a:srgbClr val="434342"/>
                          </a:solidFill>
                        </a:rPr>
                        <a:t>Landverkehr, Schiff- und Luftfahrt, Logistik und Lagerung, Post-, Kurier- und Expressdienste</a:t>
                      </a:r>
                      <a:endParaRPr lang="fr-LU" sz="1200" b="1" dirty="0">
                        <a:solidFill>
                          <a:srgbClr val="434342"/>
                        </a:solidFill>
                        <a:effectLst/>
                        <a:latin typeface="+mn-lt"/>
                        <a:ea typeface="Times New Roman"/>
                      </a:endParaRPr>
                    </a:p>
                  </a:txBody>
                  <a:tcPr/>
                </a:tc>
                <a:extLst>
                  <a:ext uri="{0D108BD9-81ED-4DB2-BD59-A6C34878D82A}">
                    <a16:rowId xmlns:a16="http://schemas.microsoft.com/office/drawing/2014/main" val="1195207426"/>
                  </a:ext>
                </a:extLst>
              </a:tr>
              <a:tr h="270000">
                <a:tc>
                  <a:txBody>
                    <a:bodyPr/>
                    <a:lstStyle/>
                    <a:p>
                      <a:pPr algn="ctr"/>
                      <a:r>
                        <a:rPr lang="fr-LU" sz="1200" b="1" dirty="0" smtClean="0">
                          <a:solidFill>
                            <a:srgbClr val="434342"/>
                          </a:solidFill>
                        </a:rPr>
                        <a:t>12</a:t>
                      </a:r>
                      <a:endParaRPr lang="fr-LU" sz="1200" b="1" dirty="0">
                        <a:solidFill>
                          <a:srgbClr val="434342"/>
                        </a:solidFill>
                      </a:endParaRPr>
                    </a:p>
                  </a:txBody>
                  <a:tcPr/>
                </a:tc>
                <a:tc>
                  <a:txBody>
                    <a:bodyPr/>
                    <a:lstStyle/>
                    <a:p>
                      <a:pPr algn="just"/>
                      <a:r>
                        <a:rPr lang="fr-LU" sz="1200" b="1" dirty="0" err="1" smtClean="0">
                          <a:solidFill>
                            <a:srgbClr val="434342"/>
                          </a:solidFill>
                        </a:rPr>
                        <a:t>Teilzeit</a:t>
                      </a:r>
                      <a:r>
                        <a:rPr lang="fr-LU" sz="1200" b="1" dirty="0" smtClean="0">
                          <a:solidFill>
                            <a:srgbClr val="434342"/>
                          </a:solidFill>
                        </a:rPr>
                        <a:t>- </a:t>
                      </a:r>
                      <a:r>
                        <a:rPr lang="fr-LU" sz="1200" b="1" dirty="0" err="1" smtClean="0">
                          <a:solidFill>
                            <a:srgbClr val="434342"/>
                          </a:solidFill>
                        </a:rPr>
                        <a:t>und</a:t>
                      </a:r>
                      <a:r>
                        <a:rPr lang="fr-LU" sz="1200" b="1" dirty="0" smtClean="0">
                          <a:solidFill>
                            <a:srgbClr val="434342"/>
                          </a:solidFill>
                        </a:rPr>
                        <a:t> </a:t>
                      </a:r>
                      <a:r>
                        <a:rPr lang="fr-LU" sz="1200" b="1" dirty="0" err="1" smtClean="0">
                          <a:solidFill>
                            <a:srgbClr val="434342"/>
                          </a:solidFill>
                        </a:rPr>
                        <a:t>Leiharbeit</a:t>
                      </a:r>
                      <a:endParaRPr lang="fr-LU" sz="1200" b="1" dirty="0">
                        <a:solidFill>
                          <a:srgbClr val="434342"/>
                        </a:solidFill>
                        <a:effectLst/>
                        <a:latin typeface="+mn-lt"/>
                        <a:ea typeface="Times New Roman"/>
                      </a:endParaRPr>
                    </a:p>
                  </a:txBody>
                  <a:tcPr/>
                </a:tc>
                <a:extLst>
                  <a:ext uri="{0D108BD9-81ED-4DB2-BD59-A6C34878D82A}">
                    <a16:rowId xmlns:a16="http://schemas.microsoft.com/office/drawing/2014/main" val="3159825583"/>
                  </a:ext>
                </a:extLst>
              </a:tr>
              <a:tr h="270000">
                <a:tc>
                  <a:txBody>
                    <a:bodyPr/>
                    <a:lstStyle/>
                    <a:p>
                      <a:pPr algn="ctr"/>
                      <a:r>
                        <a:rPr lang="fr-LU" sz="1200" b="1" dirty="0" smtClean="0">
                          <a:solidFill>
                            <a:srgbClr val="434342"/>
                          </a:solidFill>
                        </a:rPr>
                        <a:t>13</a:t>
                      </a:r>
                      <a:endParaRPr lang="fr-LU" sz="1200" b="1" dirty="0">
                        <a:solidFill>
                          <a:srgbClr val="434342"/>
                        </a:solidFill>
                      </a:endParaRPr>
                    </a:p>
                  </a:txBody>
                  <a:tcPr/>
                </a:tc>
                <a:tc>
                  <a:txBody>
                    <a:bodyPr/>
                    <a:lstStyle/>
                    <a:p>
                      <a:pPr algn="just"/>
                      <a:r>
                        <a:rPr lang="fr-LU" sz="1200" b="1" dirty="0" err="1" smtClean="0">
                          <a:solidFill>
                            <a:srgbClr val="434342"/>
                          </a:solidFill>
                        </a:rPr>
                        <a:t>Nahrungsmittelherstellung</a:t>
                      </a:r>
                      <a:endParaRPr lang="fr-LU" sz="1200" b="1" dirty="0">
                        <a:solidFill>
                          <a:srgbClr val="434342"/>
                        </a:solidFill>
                        <a:effectLst/>
                        <a:latin typeface="+mn-lt"/>
                        <a:ea typeface="Times New Roman"/>
                      </a:endParaRPr>
                    </a:p>
                  </a:txBody>
                  <a:tcPr/>
                </a:tc>
                <a:extLst>
                  <a:ext uri="{0D108BD9-81ED-4DB2-BD59-A6C34878D82A}">
                    <a16:rowId xmlns:a16="http://schemas.microsoft.com/office/drawing/2014/main" val="3960940058"/>
                  </a:ext>
                </a:extLst>
              </a:tr>
              <a:tr h="270000">
                <a:tc>
                  <a:txBody>
                    <a:bodyPr/>
                    <a:lstStyle/>
                    <a:p>
                      <a:pPr algn="ctr"/>
                      <a:r>
                        <a:rPr lang="fr-LU" sz="1200" b="1" dirty="0" smtClean="0">
                          <a:solidFill>
                            <a:srgbClr val="434342"/>
                          </a:solidFill>
                        </a:rPr>
                        <a:t>14</a:t>
                      </a:r>
                      <a:endParaRPr lang="fr-LU" sz="1200" b="1" dirty="0">
                        <a:solidFill>
                          <a:srgbClr val="434342"/>
                        </a:solidFill>
                      </a:endParaRPr>
                    </a:p>
                  </a:txBody>
                  <a:tcPr/>
                </a:tc>
                <a:tc>
                  <a:txBody>
                    <a:bodyPr/>
                    <a:lstStyle/>
                    <a:p>
                      <a:pPr algn="just"/>
                      <a:r>
                        <a:rPr lang="de-DE" sz="1200" b="1" dirty="0" smtClean="0">
                          <a:solidFill>
                            <a:srgbClr val="434342"/>
                          </a:solidFill>
                        </a:rPr>
                        <a:t>Landwirtschaft, Weinbau, Gartenbau, Forstwirtschaft und ähnliche Tätigkeiten</a:t>
                      </a:r>
                      <a:endParaRPr lang="fr-LU" sz="1200" b="1" dirty="0">
                        <a:solidFill>
                          <a:srgbClr val="434342"/>
                        </a:solidFill>
                        <a:effectLst/>
                        <a:latin typeface="+mn-lt"/>
                        <a:ea typeface="Times New Roman"/>
                      </a:endParaRPr>
                    </a:p>
                  </a:txBody>
                  <a:tcPr/>
                </a:tc>
                <a:extLst>
                  <a:ext uri="{0D108BD9-81ED-4DB2-BD59-A6C34878D82A}">
                    <a16:rowId xmlns:a16="http://schemas.microsoft.com/office/drawing/2014/main" val="670462944"/>
                  </a:ext>
                </a:extLst>
              </a:tr>
              <a:tr h="270000">
                <a:tc>
                  <a:txBody>
                    <a:bodyPr/>
                    <a:lstStyle/>
                    <a:p>
                      <a:pPr algn="ctr"/>
                      <a:r>
                        <a:rPr lang="fr-LU" sz="1200" b="1" dirty="0" smtClean="0">
                          <a:solidFill>
                            <a:srgbClr val="434342"/>
                          </a:solidFill>
                        </a:rPr>
                        <a:t>15</a:t>
                      </a:r>
                      <a:endParaRPr lang="fr-LU" sz="1200" b="1" dirty="0">
                        <a:solidFill>
                          <a:srgbClr val="434342"/>
                        </a:solidFill>
                      </a:endParaRPr>
                    </a:p>
                  </a:txBody>
                  <a:tcPr/>
                </a:tc>
                <a:tc>
                  <a:txBody>
                    <a:bodyPr/>
                    <a:lstStyle/>
                    <a:p>
                      <a:pPr algn="just"/>
                      <a:r>
                        <a:rPr lang="de-DE" sz="1200" b="1" dirty="0" smtClean="0">
                          <a:solidFill>
                            <a:srgbClr val="434342"/>
                          </a:solidFill>
                        </a:rPr>
                        <a:t>Freiberufliche Tätigkeiten, Selbständige Handels- oder Handwerkstätigkeiten</a:t>
                      </a:r>
                      <a:endParaRPr lang="fr-FR" sz="1200" b="1" dirty="0" smtClean="0">
                        <a:solidFill>
                          <a:srgbClr val="434342"/>
                        </a:solidFill>
                        <a:effectLst/>
                        <a:latin typeface="+mn-lt"/>
                      </a:endParaRPr>
                    </a:p>
                  </a:txBody>
                  <a:tcPr/>
                </a:tc>
                <a:extLst>
                  <a:ext uri="{0D108BD9-81ED-4DB2-BD59-A6C34878D82A}">
                    <a16:rowId xmlns:a16="http://schemas.microsoft.com/office/drawing/2014/main" val="1572882091"/>
                  </a:ext>
                </a:extLst>
              </a:tr>
              <a:tr h="270000">
                <a:tc>
                  <a:txBody>
                    <a:bodyPr/>
                    <a:lstStyle/>
                    <a:p>
                      <a:pPr algn="ctr"/>
                      <a:r>
                        <a:rPr lang="fr-LU" sz="1200" b="1" dirty="0" smtClean="0">
                          <a:solidFill>
                            <a:srgbClr val="434342"/>
                          </a:solidFill>
                        </a:rPr>
                        <a:t>16</a:t>
                      </a:r>
                      <a:endParaRPr lang="fr-LU" sz="1200" b="1" dirty="0">
                        <a:solidFill>
                          <a:srgbClr val="434342"/>
                        </a:solidFill>
                      </a:endParaRPr>
                    </a:p>
                  </a:txBody>
                  <a:tcPr/>
                </a:tc>
                <a:tc>
                  <a:txBody>
                    <a:bodyPr/>
                    <a:lstStyle/>
                    <a:p>
                      <a:pPr algn="just"/>
                      <a:r>
                        <a:rPr lang="fr-LU" sz="1200" b="1" dirty="0" err="1" smtClean="0">
                          <a:solidFill>
                            <a:srgbClr val="434342"/>
                          </a:solidFill>
                        </a:rPr>
                        <a:t>Gemeinden</a:t>
                      </a:r>
                      <a:endParaRPr lang="fr-FR" sz="1200" b="1" dirty="0" smtClean="0">
                        <a:solidFill>
                          <a:srgbClr val="434342"/>
                        </a:solidFill>
                        <a:effectLst/>
                        <a:latin typeface="+mn-lt"/>
                      </a:endParaRPr>
                    </a:p>
                  </a:txBody>
                  <a:tcPr/>
                </a:tc>
                <a:extLst>
                  <a:ext uri="{0D108BD9-81ED-4DB2-BD59-A6C34878D82A}">
                    <a16:rowId xmlns:a16="http://schemas.microsoft.com/office/drawing/2014/main" val="3151390880"/>
                  </a:ext>
                </a:extLst>
              </a:tr>
              <a:tr h="270000">
                <a:tc>
                  <a:txBody>
                    <a:bodyPr/>
                    <a:lstStyle/>
                    <a:p>
                      <a:pPr algn="ctr"/>
                      <a:r>
                        <a:rPr lang="fr-LU" sz="1200" b="1" dirty="0" smtClean="0">
                          <a:solidFill>
                            <a:srgbClr val="434342"/>
                          </a:solidFill>
                        </a:rPr>
                        <a:t>17</a:t>
                      </a:r>
                      <a:endParaRPr lang="fr-LU" sz="1200" b="1" dirty="0">
                        <a:solidFill>
                          <a:srgbClr val="434342"/>
                        </a:solidFill>
                      </a:endParaRPr>
                    </a:p>
                  </a:txBody>
                  <a:tcPr/>
                </a:tc>
                <a:tc>
                  <a:txBody>
                    <a:bodyPr/>
                    <a:lstStyle/>
                    <a:p>
                      <a:pPr algn="just"/>
                      <a:r>
                        <a:rPr lang="fr-LU" sz="1200" b="1" dirty="0" err="1" smtClean="0">
                          <a:solidFill>
                            <a:srgbClr val="434342"/>
                          </a:solidFill>
                        </a:rPr>
                        <a:t>Staat</a:t>
                      </a:r>
                      <a:endParaRPr lang="fr-LU" sz="1200" b="1" dirty="0">
                        <a:solidFill>
                          <a:srgbClr val="434342"/>
                        </a:solidFill>
                        <a:effectLst/>
                        <a:latin typeface="+mn-lt"/>
                        <a:ea typeface="Times New Roman"/>
                      </a:endParaRPr>
                    </a:p>
                  </a:txBody>
                  <a:tcPr/>
                </a:tc>
                <a:extLst>
                  <a:ext uri="{0D108BD9-81ED-4DB2-BD59-A6C34878D82A}">
                    <a16:rowId xmlns:a16="http://schemas.microsoft.com/office/drawing/2014/main" val="4189554947"/>
                  </a:ext>
                </a:extLst>
              </a:tr>
            </a:tbl>
          </a:graphicData>
        </a:graphic>
      </p:graphicFrame>
    </p:spTree>
    <p:extLst>
      <p:ext uri="{BB962C8B-B14F-4D97-AF65-F5344CB8AC3E}">
        <p14:creationId xmlns:p14="http://schemas.microsoft.com/office/powerpoint/2010/main" val="1146893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14</a:t>
            </a:fld>
            <a:endParaRPr lang="fr-LU" dirty="0"/>
          </a:p>
        </p:txBody>
      </p:sp>
      <p:sp>
        <p:nvSpPr>
          <p:cNvPr id="11" name="Title 10"/>
          <p:cNvSpPr>
            <a:spLocks noGrp="1"/>
          </p:cNvSpPr>
          <p:nvPr>
            <p:ph type="title"/>
          </p:nvPr>
        </p:nvSpPr>
        <p:spPr>
          <a:xfrm>
            <a:off x="563417" y="292153"/>
            <a:ext cx="10515600" cy="1325563"/>
          </a:xfrm>
        </p:spPr>
        <p:txBody>
          <a:bodyPr/>
          <a:lstStyle/>
          <a:p>
            <a:r>
              <a:rPr lang="fr-LU" dirty="0" smtClean="0"/>
              <a:t>Der Bonus-Malus-</a:t>
            </a:r>
            <a:r>
              <a:rPr lang="fr-LU" dirty="0" err="1" smtClean="0"/>
              <a:t>Faktor</a:t>
            </a:r>
            <a:endParaRPr lang="fr-LU" dirty="0"/>
          </a:p>
        </p:txBody>
      </p:sp>
      <p:sp>
        <p:nvSpPr>
          <p:cNvPr id="5" name="Content Placeholder 2"/>
          <p:cNvSpPr>
            <a:spLocks noGrp="1"/>
          </p:cNvSpPr>
          <p:nvPr>
            <p:ph idx="1"/>
          </p:nvPr>
        </p:nvSpPr>
        <p:spPr>
          <a:xfrm>
            <a:off x="563416" y="1617715"/>
            <a:ext cx="11348721" cy="4907775"/>
          </a:xfrm>
        </p:spPr>
        <p:txBody>
          <a:bodyPr>
            <a:normAutofit/>
          </a:bodyPr>
          <a:lstStyle/>
          <a:p>
            <a:pPr algn="just">
              <a:lnSpc>
                <a:spcPct val="100000"/>
              </a:lnSpc>
              <a:spcBef>
                <a:spcPts val="0"/>
              </a:spcBef>
              <a:spcAft>
                <a:spcPts val="1200"/>
              </a:spcAft>
              <a:defRPr/>
            </a:pPr>
            <a:r>
              <a:rPr lang="de-DE" dirty="0"/>
              <a:t>Der Vergleich zwischen den Beitragszahlern derselben Risikoklasse basiert auf den von der AAA über einen Beobachtungszeitraum von 12 Monaten gezahlten </a:t>
            </a:r>
            <a:r>
              <a:rPr lang="de-DE" b="1" dirty="0" smtClean="0"/>
              <a:t>Arbeitsunfallleistungen</a:t>
            </a:r>
            <a:r>
              <a:rPr lang="de-DE" dirty="0"/>
              <a:t>:</a:t>
            </a:r>
          </a:p>
          <a:p>
            <a:pPr lvl="1" algn="just">
              <a:lnSpc>
                <a:spcPct val="100000"/>
              </a:lnSpc>
              <a:spcBef>
                <a:spcPts val="0"/>
              </a:spcBef>
              <a:spcAft>
                <a:spcPts val="1000"/>
              </a:spcAft>
              <a:buFont typeface="Wingdings" panose="05000000000000000000" pitchFamily="2" charset="2"/>
              <a:buChar char="Ø"/>
              <a:defRPr/>
            </a:pPr>
            <a:r>
              <a:rPr lang="de-DE" dirty="0"/>
              <a:t>Sind die </a:t>
            </a:r>
            <a:r>
              <a:rPr lang="de-DE" dirty="0" smtClean="0"/>
              <a:t>Arbeitsunfallkosten </a:t>
            </a:r>
            <a:r>
              <a:rPr lang="de-DE" dirty="0"/>
              <a:t>eines Beitragszahlers </a:t>
            </a:r>
            <a:r>
              <a:rPr lang="de-DE" b="1" dirty="0"/>
              <a:t>proportional höher</a:t>
            </a:r>
            <a:r>
              <a:rPr lang="de-DE" dirty="0"/>
              <a:t> als die durchschnittlichen </a:t>
            </a:r>
            <a:r>
              <a:rPr lang="de-DE" dirty="0" smtClean="0"/>
              <a:t>Leistungen seiner </a:t>
            </a:r>
            <a:r>
              <a:rPr lang="de-DE" dirty="0"/>
              <a:t>Risikoklasse, wird </a:t>
            </a:r>
            <a:r>
              <a:rPr lang="de-DE" dirty="0" smtClean="0"/>
              <a:t>ein Malus zugeteilt</a:t>
            </a:r>
            <a:endParaRPr lang="de-DE" dirty="0"/>
          </a:p>
          <a:p>
            <a:pPr lvl="1" algn="just">
              <a:lnSpc>
                <a:spcPct val="100000"/>
              </a:lnSpc>
              <a:spcBef>
                <a:spcPts val="0"/>
              </a:spcBef>
              <a:spcAft>
                <a:spcPts val="1800"/>
              </a:spcAft>
              <a:buFont typeface="Wingdings" panose="05000000000000000000" pitchFamily="2" charset="2"/>
              <a:buChar char="Ø"/>
              <a:defRPr/>
            </a:pPr>
            <a:r>
              <a:rPr lang="de-DE" dirty="0"/>
              <a:t>Wenn </a:t>
            </a:r>
            <a:r>
              <a:rPr lang="de-DE" b="1" dirty="0"/>
              <a:t>keine </a:t>
            </a:r>
            <a:r>
              <a:rPr lang="de-DE" b="1" dirty="0" smtClean="0"/>
              <a:t>Unfallleistungen </a:t>
            </a:r>
            <a:r>
              <a:rPr lang="de-DE" dirty="0" smtClean="0"/>
              <a:t>für einen </a:t>
            </a:r>
            <a:r>
              <a:rPr lang="de-DE" dirty="0"/>
              <a:t>Beitragszahler </a:t>
            </a:r>
            <a:r>
              <a:rPr lang="de-DE" dirty="0" smtClean="0"/>
              <a:t>im Beobachtungs-zeitraum gezahlt wurden, </a:t>
            </a:r>
            <a:r>
              <a:rPr lang="de-DE" dirty="0"/>
              <a:t>wird ein Bonus </a:t>
            </a:r>
            <a:r>
              <a:rPr lang="de-DE" dirty="0" smtClean="0"/>
              <a:t>zugeteilt</a:t>
            </a:r>
          </a:p>
          <a:p>
            <a:pPr algn="just">
              <a:lnSpc>
                <a:spcPct val="100000"/>
              </a:lnSpc>
              <a:spcBef>
                <a:spcPts val="0"/>
              </a:spcBef>
              <a:spcAft>
                <a:spcPts val="1800"/>
              </a:spcAft>
              <a:defRPr/>
            </a:pPr>
            <a:r>
              <a:rPr lang="de-DE" dirty="0" smtClean="0"/>
              <a:t>Für die </a:t>
            </a:r>
            <a:r>
              <a:rPr lang="de-DE" dirty="0"/>
              <a:t>Bestimmung des Bonus-Malus-Faktors werden </a:t>
            </a:r>
            <a:r>
              <a:rPr lang="de-DE" b="1" dirty="0"/>
              <a:t>Wegeunfälle</a:t>
            </a:r>
            <a:r>
              <a:rPr lang="de-DE" dirty="0"/>
              <a:t> </a:t>
            </a:r>
            <a:r>
              <a:rPr lang="de-DE" b="1" dirty="0" smtClean="0"/>
              <a:t>und </a:t>
            </a:r>
            <a:r>
              <a:rPr lang="de-DE" b="1" dirty="0"/>
              <a:t>Berufskrankheiten</a:t>
            </a:r>
            <a:r>
              <a:rPr lang="de-DE" dirty="0"/>
              <a:t> nicht </a:t>
            </a:r>
            <a:r>
              <a:rPr lang="de-DE" dirty="0" smtClean="0"/>
              <a:t>berücksichtigt</a:t>
            </a:r>
            <a:endParaRPr lang="de-DE" dirty="0"/>
          </a:p>
        </p:txBody>
      </p:sp>
    </p:spTree>
    <p:extLst>
      <p:ext uri="{BB962C8B-B14F-4D97-AF65-F5344CB8AC3E}">
        <p14:creationId xmlns:p14="http://schemas.microsoft.com/office/powerpoint/2010/main" val="250805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15</a:t>
            </a:fld>
            <a:endParaRPr lang="fr-LU" dirty="0"/>
          </a:p>
        </p:txBody>
      </p:sp>
      <p:sp>
        <p:nvSpPr>
          <p:cNvPr id="11" name="Title 10"/>
          <p:cNvSpPr>
            <a:spLocks noGrp="1"/>
          </p:cNvSpPr>
          <p:nvPr>
            <p:ph type="title"/>
          </p:nvPr>
        </p:nvSpPr>
        <p:spPr>
          <a:xfrm>
            <a:off x="563417" y="292153"/>
            <a:ext cx="10515600" cy="1325563"/>
          </a:xfrm>
        </p:spPr>
        <p:txBody>
          <a:bodyPr/>
          <a:lstStyle/>
          <a:p>
            <a:r>
              <a:rPr lang="fr-LU" dirty="0" err="1" smtClean="0"/>
              <a:t>Anwendungsbestimmungen</a:t>
            </a:r>
            <a:endParaRPr lang="fr-LU"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563417" y="1617715"/>
                <a:ext cx="11148292" cy="5002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43434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rgbClr val="43434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rgbClr val="43434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rgbClr val="43434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rgbClr val="43434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pPr>
                <a:r>
                  <a:rPr lang="fr-CH" dirty="0" smtClean="0"/>
                  <a:t>Der </a:t>
                </a:r>
                <a:r>
                  <a:rPr lang="fr-CH" dirty="0" err="1" smtClean="0"/>
                  <a:t>Geltungsbereich</a:t>
                </a:r>
                <a:r>
                  <a:rPr lang="fr-CH" dirty="0" smtClean="0"/>
                  <a:t> </a:t>
                </a:r>
                <a:r>
                  <a:rPr lang="fr-CH" dirty="0" err="1" smtClean="0"/>
                  <a:t>und</a:t>
                </a:r>
                <a:r>
                  <a:rPr lang="fr-CH" dirty="0" smtClean="0"/>
                  <a:t> die </a:t>
                </a:r>
                <a:r>
                  <a:rPr lang="fr-CH" dirty="0" err="1" smtClean="0"/>
                  <a:t>Anwendungsbestimmungen</a:t>
                </a:r>
                <a:r>
                  <a:rPr lang="fr-CH" dirty="0" smtClean="0"/>
                  <a:t> des Bonus-Malus-</a:t>
                </a:r>
                <a:r>
                  <a:rPr lang="fr-CH" dirty="0" err="1" smtClean="0"/>
                  <a:t>Systems</a:t>
                </a:r>
                <a:r>
                  <a:rPr lang="fr-CH" dirty="0" smtClean="0"/>
                  <a:t> </a:t>
                </a:r>
                <a:r>
                  <a:rPr lang="fr-CH" dirty="0" err="1" smtClean="0"/>
                  <a:t>werden</a:t>
                </a:r>
                <a:r>
                  <a:rPr lang="fr-CH" dirty="0" smtClean="0"/>
                  <a:t> </a:t>
                </a:r>
                <a:r>
                  <a:rPr lang="fr-CH" dirty="0" err="1" smtClean="0"/>
                  <a:t>durch</a:t>
                </a:r>
                <a:r>
                  <a:rPr lang="fr-CH" dirty="0" smtClean="0"/>
                  <a:t> </a:t>
                </a:r>
                <a:r>
                  <a:rPr lang="fr-CH" dirty="0" err="1" smtClean="0"/>
                  <a:t>eine</a:t>
                </a:r>
                <a:r>
                  <a:rPr lang="fr-CH" dirty="0" smtClean="0"/>
                  <a:t> </a:t>
                </a:r>
                <a:r>
                  <a:rPr lang="fr-CH" dirty="0" err="1" smtClean="0">
                    <a:hlinkClick r:id="rId2"/>
                  </a:rPr>
                  <a:t>großherzogliche</a:t>
                </a:r>
                <a:r>
                  <a:rPr lang="fr-CH" dirty="0" smtClean="0">
                    <a:hlinkClick r:id="rId2"/>
                  </a:rPr>
                  <a:t> </a:t>
                </a:r>
                <a:r>
                  <a:rPr lang="fr-CH" dirty="0" err="1" smtClean="0">
                    <a:hlinkClick r:id="rId2"/>
                  </a:rPr>
                  <a:t>Verordung</a:t>
                </a:r>
                <a:r>
                  <a:rPr lang="fr-CH" dirty="0" smtClean="0"/>
                  <a:t> </a:t>
                </a:r>
                <a:r>
                  <a:rPr lang="fr-CH" dirty="0" err="1" smtClean="0"/>
                  <a:t>bestimmt</a:t>
                </a:r>
                <a:r>
                  <a:rPr lang="fr-CH" dirty="0" smtClean="0"/>
                  <a:t> </a:t>
                </a:r>
              </a:p>
              <a:p>
                <a:pPr algn="just"/>
                <a:r>
                  <a:rPr lang="de-DE" dirty="0"/>
                  <a:t>D</a:t>
                </a:r>
                <a:r>
                  <a:rPr lang="de-DE" dirty="0" smtClean="0"/>
                  <a:t>er Grundbeitragssatz </a:t>
                </a:r>
                <a:r>
                  <a:rPr lang="de-DE" dirty="0"/>
                  <a:t>jedes Arbeitgebers </a:t>
                </a:r>
                <a:r>
                  <a:rPr lang="de-DE" dirty="0" smtClean="0"/>
                  <a:t>kann mittels eines </a:t>
                </a:r>
                <a:r>
                  <a:rPr lang="de-DE" dirty="0"/>
                  <a:t>individuellen </a:t>
                </a:r>
                <a:r>
                  <a:rPr lang="de-DE" dirty="0" smtClean="0"/>
                  <a:t>Multiplikationsfaktors, </a:t>
                </a:r>
                <a:r>
                  <a:rPr lang="de-DE" dirty="0"/>
                  <a:t>dem </a:t>
                </a:r>
                <a:r>
                  <a:rPr lang="de-DE" dirty="0" smtClean="0"/>
                  <a:t>Bonus-Malus-Faktor </a:t>
                </a:r>
                <a:r>
                  <a:rPr lang="fr-CH" dirty="0"/>
                  <a:t>(</a:t>
                </a:r>
                <a14:m>
                  <m:oMath xmlns:m="http://schemas.openxmlformats.org/officeDocument/2006/math">
                    <m:sSub>
                      <m:sSubPr>
                        <m:ctrlPr>
                          <a:rPr lang="fr-CH" b="1" i="1" dirty="0">
                            <a:latin typeface="Cambria Math" panose="02040503050406030204" pitchFamily="18" charset="0"/>
                          </a:rPr>
                        </m:ctrlPr>
                      </m:sSubPr>
                      <m:e>
                        <m:r>
                          <a:rPr lang="fr-LU" b="1" i="1" dirty="0">
                            <a:latin typeface="Cambria Math" panose="02040503050406030204" pitchFamily="18" charset="0"/>
                          </a:rPr>
                          <m:t>𝑭</m:t>
                        </m:r>
                      </m:e>
                      <m:sub>
                        <m:r>
                          <a:rPr lang="fr-LU" b="1" i="1" dirty="0">
                            <a:latin typeface="Cambria Math" panose="02040503050406030204" pitchFamily="18" charset="0"/>
                          </a:rPr>
                          <m:t>𝑩𝑴</m:t>
                        </m:r>
                      </m:sub>
                    </m:sSub>
                    <m:r>
                      <a:rPr lang="fr-LU" dirty="0">
                        <a:latin typeface="Cambria Math" panose="02040503050406030204" pitchFamily="18" charset="0"/>
                      </a:rPr>
                      <m:t>)</m:t>
                    </m:r>
                  </m:oMath>
                </a14:m>
                <a:r>
                  <a:rPr lang="de-DE" dirty="0" smtClean="0"/>
                  <a:t>, </a:t>
                </a:r>
                <a:r>
                  <a:rPr lang="de-DE" dirty="0"/>
                  <a:t>reduziert oder erhöht </a:t>
                </a:r>
                <a:r>
                  <a:rPr lang="de-DE" dirty="0" smtClean="0"/>
                  <a:t>werden:</a:t>
                </a:r>
                <a:r>
                  <a:rPr lang="fr-CH" dirty="0" smtClean="0"/>
                  <a:t> </a:t>
                </a:r>
              </a:p>
              <a:p>
                <a:pPr marL="0" indent="0" algn="just">
                  <a:spcAft>
                    <a:spcPts val="1800"/>
                  </a:spcAft>
                  <a:buNone/>
                </a:pPr>
                <a:r>
                  <a:rPr lang="fr-CH" b="1" dirty="0">
                    <a:latin typeface="Cambria Math"/>
                    <a:ea typeface="Cambria Math"/>
                  </a:rPr>
                  <a:t> </a:t>
                </a:r>
                <a:r>
                  <a:rPr lang="fr-CH" b="1" dirty="0" smtClean="0">
                    <a:latin typeface="Cambria Math"/>
                    <a:ea typeface="Cambria Math"/>
                  </a:rPr>
                  <a:t>            </a:t>
                </a:r>
                <a:r>
                  <a:rPr lang="fr-CH" sz="3200" dirty="0" smtClean="0"/>
                  <a:t>           </a:t>
                </a:r>
                <a:r>
                  <a:rPr lang="fr-CH" sz="3200" b="1" dirty="0" err="1" smtClean="0"/>
                  <a:t>Beitragssatz</a:t>
                </a:r>
                <a:r>
                  <a:rPr lang="fr-CH" sz="3200" b="1" dirty="0" smtClean="0"/>
                  <a:t> = </a:t>
                </a:r>
                <a:r>
                  <a:rPr lang="fr-CH" sz="3200" b="1" dirty="0" err="1" smtClean="0"/>
                  <a:t>Grundbeitragssatz</a:t>
                </a:r>
                <a:r>
                  <a:rPr lang="fr-CH" sz="3200" b="1" dirty="0" smtClean="0"/>
                  <a:t> </a:t>
                </a:r>
                <a:r>
                  <a:rPr lang="fr-CH" sz="3200" b="1" dirty="0" smtClean="0">
                    <a:latin typeface="Cambria Math" panose="02040503050406030204" pitchFamily="18" charset="0"/>
                    <a:ea typeface="Cambria Math" panose="02040503050406030204" pitchFamily="18" charset="0"/>
                  </a:rPr>
                  <a:t>⋅</a:t>
                </a:r>
                <a:r>
                  <a:rPr lang="fr-CH" sz="3200" b="1" dirty="0" smtClean="0"/>
                  <a:t> </a:t>
                </a:r>
                <a14:m>
                  <m:oMath xmlns:m="http://schemas.openxmlformats.org/officeDocument/2006/math">
                    <m:sSub>
                      <m:sSubPr>
                        <m:ctrlPr>
                          <a:rPr lang="fr-CH" sz="3200" b="1" i="1" dirty="0" smtClean="0">
                            <a:latin typeface="Cambria Math" panose="02040503050406030204" pitchFamily="18" charset="0"/>
                          </a:rPr>
                        </m:ctrlPr>
                      </m:sSubPr>
                      <m:e>
                        <m:r>
                          <a:rPr lang="fr-LU" sz="3200" b="1" i="1" dirty="0" smtClean="0">
                            <a:latin typeface="Cambria Math" panose="02040503050406030204" pitchFamily="18" charset="0"/>
                          </a:rPr>
                          <m:t>𝑭</m:t>
                        </m:r>
                      </m:e>
                      <m:sub>
                        <m:r>
                          <a:rPr lang="fr-LU" sz="3200" b="1" i="1" dirty="0" smtClean="0">
                            <a:latin typeface="Cambria Math" panose="02040503050406030204" pitchFamily="18" charset="0"/>
                          </a:rPr>
                          <m:t>𝑩𝑴</m:t>
                        </m:r>
                      </m:sub>
                    </m:sSub>
                  </m:oMath>
                </a14:m>
                <a:endParaRPr lang="fr-CH" sz="3200" b="1" dirty="0" smtClean="0"/>
              </a:p>
              <a:p>
                <a:pPr algn="just">
                  <a:spcAft>
                    <a:spcPts val="600"/>
                  </a:spcAft>
                </a:pPr>
                <a:r>
                  <a:rPr lang="fr-LU" dirty="0" smtClean="0"/>
                  <a:t>Der </a:t>
                </a:r>
                <a:r>
                  <a:rPr lang="fr-LU" dirty="0" err="1" smtClean="0"/>
                  <a:t>Grundbeitragssatz</a:t>
                </a:r>
                <a:r>
                  <a:rPr lang="fr-LU" dirty="0" smtClean="0"/>
                  <a:t> </a:t>
                </a:r>
                <a:r>
                  <a:rPr lang="fr-LU" dirty="0" err="1" smtClean="0"/>
                  <a:t>wird</a:t>
                </a:r>
                <a:r>
                  <a:rPr lang="fr-LU" dirty="0" smtClean="0"/>
                  <a:t> </a:t>
                </a:r>
                <a:r>
                  <a:rPr lang="fr-LU" dirty="0" err="1" smtClean="0"/>
                  <a:t>jährlich</a:t>
                </a:r>
                <a:r>
                  <a:rPr lang="fr-LU" dirty="0" smtClean="0"/>
                  <a:t> </a:t>
                </a:r>
                <a:r>
                  <a:rPr lang="fr-LU" dirty="0" err="1" smtClean="0"/>
                  <a:t>festgelegt</a:t>
                </a:r>
                <a:r>
                  <a:rPr lang="fr-LU" dirty="0" smtClean="0"/>
                  <a:t> (</a:t>
                </a:r>
                <a:r>
                  <a:rPr lang="fr-LU" b="1" dirty="0" smtClean="0"/>
                  <a:t>0,70% </a:t>
                </a:r>
                <a:r>
                  <a:rPr lang="fr-LU" dirty="0" err="1" smtClean="0"/>
                  <a:t>fürs</a:t>
                </a:r>
                <a:r>
                  <a:rPr lang="fr-LU" dirty="0" smtClean="0"/>
                  <a:t> </a:t>
                </a:r>
                <a:r>
                  <a:rPr lang="fr-LU" dirty="0" err="1" smtClean="0"/>
                  <a:t>Jahr</a:t>
                </a:r>
                <a:r>
                  <a:rPr lang="fr-LU" dirty="0" smtClean="0"/>
                  <a:t> 2024)</a:t>
                </a:r>
                <a:endParaRPr lang="fr-CH" dirty="0" smtClean="0"/>
              </a:p>
              <a:p>
                <a:pPr algn="just">
                  <a:spcAft>
                    <a:spcPts val="600"/>
                  </a:spcAft>
                </a:pPr>
                <a:r>
                  <a:rPr lang="fr-CH" dirty="0" smtClean="0"/>
                  <a:t>Zur </a:t>
                </a:r>
                <a:r>
                  <a:rPr lang="fr-CH" dirty="0" err="1" smtClean="0"/>
                  <a:t>Berechnung</a:t>
                </a:r>
                <a:r>
                  <a:rPr lang="fr-CH" dirty="0" smtClean="0"/>
                  <a:t> des Bonus-Malus-</a:t>
                </a:r>
                <a:r>
                  <a:rPr lang="fr-CH" dirty="0" err="1" smtClean="0"/>
                  <a:t>Faktors</a:t>
                </a:r>
                <a:r>
                  <a:rPr lang="fr-CH" dirty="0" smtClean="0"/>
                  <a:t> </a:t>
                </a:r>
                <a:r>
                  <a:rPr lang="fr-CH" dirty="0" err="1" smtClean="0"/>
                  <a:t>werden</a:t>
                </a:r>
                <a:r>
                  <a:rPr lang="fr-CH" dirty="0" smtClean="0"/>
                  <a:t> die </a:t>
                </a:r>
                <a:r>
                  <a:rPr lang="fr-CH" dirty="0" err="1" smtClean="0"/>
                  <a:t>Beitragszahler</a:t>
                </a:r>
                <a:r>
                  <a:rPr lang="fr-CH" dirty="0" smtClean="0"/>
                  <a:t> </a:t>
                </a:r>
                <a:r>
                  <a:rPr lang="fr-CH" dirty="0" err="1" smtClean="0"/>
                  <a:t>nach</a:t>
                </a:r>
                <a:r>
                  <a:rPr lang="fr-CH" dirty="0" smtClean="0"/>
                  <a:t> </a:t>
                </a:r>
                <a:r>
                  <a:rPr lang="fr-CH" dirty="0" err="1" smtClean="0"/>
                  <a:t>ihrer</a:t>
                </a:r>
                <a:r>
                  <a:rPr lang="fr-CH" dirty="0" smtClean="0"/>
                  <a:t> </a:t>
                </a:r>
                <a:r>
                  <a:rPr lang="fr-CH" dirty="0" err="1" smtClean="0"/>
                  <a:t>Haupttätigkeit</a:t>
                </a:r>
                <a:r>
                  <a:rPr lang="fr-CH" dirty="0" smtClean="0"/>
                  <a:t> in </a:t>
                </a:r>
                <a:r>
                  <a:rPr lang="fr-CH" b="1" dirty="0" err="1" smtClean="0"/>
                  <a:t>Risikoklassen</a:t>
                </a:r>
                <a:r>
                  <a:rPr lang="fr-CH" dirty="0" smtClean="0"/>
                  <a:t> </a:t>
                </a:r>
                <a:r>
                  <a:rPr lang="fr-CH" dirty="0" err="1" smtClean="0"/>
                  <a:t>eingeteilt</a:t>
                </a:r>
                <a:r>
                  <a:rPr lang="fr-CH" dirty="0" smtClean="0"/>
                  <a:t> </a:t>
                </a:r>
                <a:r>
                  <a:rPr lang="fr-CH" dirty="0" err="1" smtClean="0"/>
                  <a:t>und</a:t>
                </a:r>
                <a:r>
                  <a:rPr lang="fr-CH" dirty="0" smtClean="0"/>
                  <a:t> mit </a:t>
                </a:r>
                <a:r>
                  <a:rPr lang="fr-CH" dirty="0" err="1" smtClean="0"/>
                  <a:t>anderen</a:t>
                </a:r>
                <a:r>
                  <a:rPr lang="fr-CH" dirty="0" smtClean="0"/>
                  <a:t> </a:t>
                </a:r>
                <a:r>
                  <a:rPr lang="fr-CH" dirty="0" err="1" smtClean="0"/>
                  <a:t>Beitragszahlern</a:t>
                </a:r>
                <a:r>
                  <a:rPr lang="fr-CH" dirty="0" smtClean="0"/>
                  <a:t> </a:t>
                </a:r>
                <a:r>
                  <a:rPr lang="fr-CH" dirty="0" err="1" smtClean="0"/>
                  <a:t>derselben</a:t>
                </a:r>
                <a:r>
                  <a:rPr lang="fr-CH" dirty="0" smtClean="0"/>
                  <a:t> </a:t>
                </a:r>
                <a:r>
                  <a:rPr lang="fr-CH" dirty="0" err="1" smtClean="0"/>
                  <a:t>Klasse</a:t>
                </a:r>
                <a:r>
                  <a:rPr lang="fr-CH" dirty="0" smtClean="0"/>
                  <a:t> </a:t>
                </a:r>
                <a:r>
                  <a:rPr lang="fr-CH" b="1" dirty="0" err="1" smtClean="0"/>
                  <a:t>verglichen</a:t>
                </a:r>
                <a:endParaRPr lang="fr-CH" b="1"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63417" y="1617715"/>
                <a:ext cx="11148292" cy="5002159"/>
              </a:xfrm>
              <a:prstGeom prst="rect">
                <a:avLst/>
              </a:prstGeom>
              <a:blipFill>
                <a:blip r:embed="rId3"/>
                <a:stretch>
                  <a:fillRect l="-820" t="-1827" r="-984"/>
                </a:stretch>
              </a:blipFill>
            </p:spPr>
            <p:txBody>
              <a:bodyPr/>
              <a:lstStyle/>
              <a:p>
                <a:r>
                  <a:rPr lang="fr-LU">
                    <a:noFill/>
                  </a:rPr>
                  <a:t> </a:t>
                </a:r>
              </a:p>
            </p:txBody>
          </p:sp>
        </mc:Fallback>
      </mc:AlternateContent>
      <p:sp>
        <p:nvSpPr>
          <p:cNvPr id="2" name="Rectangle 1"/>
          <p:cNvSpPr/>
          <p:nvPr/>
        </p:nvSpPr>
        <p:spPr>
          <a:xfrm>
            <a:off x="2425467" y="3676261"/>
            <a:ext cx="6791499" cy="647618"/>
          </a:xfrm>
          <a:prstGeom prst="rect">
            <a:avLst/>
          </a:prstGeom>
          <a:noFill/>
          <a:ln w="38100">
            <a:solidFill>
              <a:srgbClr val="006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Tree>
    <p:extLst>
      <p:ext uri="{BB962C8B-B14F-4D97-AF65-F5344CB8AC3E}">
        <p14:creationId xmlns:p14="http://schemas.microsoft.com/office/powerpoint/2010/main" val="333698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16</a:t>
            </a:fld>
            <a:endParaRPr lang="fr-LU" dirty="0"/>
          </a:p>
        </p:txBody>
      </p:sp>
      <p:sp>
        <p:nvSpPr>
          <p:cNvPr id="11" name="Title 10"/>
          <p:cNvSpPr>
            <a:spLocks noGrp="1"/>
          </p:cNvSpPr>
          <p:nvPr>
            <p:ph type="title"/>
          </p:nvPr>
        </p:nvSpPr>
        <p:spPr>
          <a:xfrm>
            <a:off x="563417" y="292153"/>
            <a:ext cx="10515600" cy="1325563"/>
          </a:xfrm>
        </p:spPr>
        <p:txBody>
          <a:bodyPr/>
          <a:lstStyle/>
          <a:p>
            <a:r>
              <a:rPr lang="fr-LU" dirty="0" err="1" smtClean="0"/>
              <a:t>Berechnungsmethode</a:t>
            </a:r>
            <a:endParaRPr lang="fr-LU" dirty="0"/>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563417" y="1366099"/>
                <a:ext cx="11148292" cy="5137998"/>
              </a:xfrm>
            </p:spPr>
            <p:txBody>
              <a:bodyPr>
                <a:normAutofit fontScale="92500"/>
              </a:bodyPr>
              <a:lstStyle/>
              <a:p>
                <a:pPr marL="0" indent="0">
                  <a:lnSpc>
                    <a:spcPct val="100000"/>
                  </a:lnSpc>
                  <a:spcBef>
                    <a:spcPts val="600"/>
                  </a:spcBef>
                  <a:spcAft>
                    <a:spcPts val="1200"/>
                  </a:spcAft>
                  <a:buNone/>
                </a:pPr>
                <a:r>
                  <a:rPr lang="fr-CH" sz="2800" b="1" dirty="0" smtClean="0"/>
                  <a:t>Bestimmung des Bonus-Malus-</a:t>
                </a:r>
                <a:r>
                  <a:rPr lang="fr-CH" sz="2800" b="1" dirty="0" err="1" smtClean="0"/>
                  <a:t>Faktors</a:t>
                </a:r>
                <a:r>
                  <a:rPr lang="fr-CH" sz="2800" b="1" dirty="0" smtClean="0"/>
                  <a:t> </a:t>
                </a:r>
                <a14:m>
                  <m:oMath xmlns:m="http://schemas.openxmlformats.org/officeDocument/2006/math">
                    <m:sSub>
                      <m:sSubPr>
                        <m:ctrlPr>
                          <a:rPr lang="fr-CH" sz="2800" b="1" i="1" dirty="0" smtClean="0">
                            <a:latin typeface="Cambria Math" panose="02040503050406030204" pitchFamily="18" charset="0"/>
                          </a:rPr>
                        </m:ctrlPr>
                      </m:sSubPr>
                      <m:e>
                        <m:r>
                          <a:rPr lang="fr-LU" sz="2800" b="1" i="1" dirty="0" smtClean="0">
                            <a:latin typeface="Cambria Math" panose="02040503050406030204" pitchFamily="18" charset="0"/>
                          </a:rPr>
                          <m:t>𝑭</m:t>
                        </m:r>
                      </m:e>
                      <m:sub>
                        <m:r>
                          <a:rPr lang="fr-LU" sz="2800" b="1" i="1" dirty="0" smtClean="0">
                            <a:latin typeface="Cambria Math" panose="02040503050406030204" pitchFamily="18" charset="0"/>
                          </a:rPr>
                          <m:t>𝑩𝑴</m:t>
                        </m:r>
                      </m:sub>
                    </m:sSub>
                  </m:oMath>
                </a14:m>
                <a:r>
                  <a:rPr lang="fr-CH" sz="2800" b="1" dirty="0" smtClean="0"/>
                  <a:t>:</a:t>
                </a:r>
                <a:endParaRPr lang="fr-CH" sz="2800" b="1" dirty="0"/>
              </a:p>
              <a:p>
                <a:pPr algn="just">
                  <a:spcAft>
                    <a:spcPts val="600"/>
                  </a:spcAft>
                </a:pPr>
                <a:r>
                  <a:rPr lang="fr-CH" sz="2400" dirty="0" smtClean="0"/>
                  <a:t>Die </a:t>
                </a:r>
                <a:r>
                  <a:rPr lang="fr-CH" sz="2400" dirty="0" err="1" smtClean="0"/>
                  <a:t>Bestimmung</a:t>
                </a:r>
                <a:r>
                  <a:rPr lang="fr-CH" sz="2400" dirty="0" smtClean="0"/>
                  <a:t> des </a:t>
                </a:r>
                <a14:m>
                  <m:oMath xmlns:m="http://schemas.openxmlformats.org/officeDocument/2006/math">
                    <m:sSub>
                      <m:sSubPr>
                        <m:ctrlPr>
                          <a:rPr lang="fr-CH" sz="2400" b="1" i="1" dirty="0">
                            <a:latin typeface="Cambria Math" panose="02040503050406030204" pitchFamily="18" charset="0"/>
                          </a:rPr>
                        </m:ctrlPr>
                      </m:sSubPr>
                      <m:e>
                        <m:r>
                          <a:rPr lang="fr-LU" sz="2400" b="1" i="1" dirty="0">
                            <a:latin typeface="Cambria Math" panose="02040503050406030204" pitchFamily="18" charset="0"/>
                          </a:rPr>
                          <m:t>𝑭</m:t>
                        </m:r>
                      </m:e>
                      <m:sub>
                        <m:r>
                          <a:rPr lang="fr-LU" sz="2400" b="1" i="1" dirty="0">
                            <a:latin typeface="Cambria Math" panose="02040503050406030204" pitchFamily="18" charset="0"/>
                          </a:rPr>
                          <m:t>𝑩𝑴</m:t>
                        </m:r>
                      </m:sub>
                    </m:sSub>
                  </m:oMath>
                </a14:m>
                <a:r>
                  <a:rPr lang="fr-CH" sz="2400" dirty="0" smtClean="0"/>
                  <a:t>  basiert auf der </a:t>
                </a:r>
                <a:r>
                  <a:rPr lang="fr-CH" sz="2400" dirty="0" err="1" smtClean="0"/>
                  <a:t>relativen</a:t>
                </a:r>
                <a:r>
                  <a:rPr lang="fr-CH" sz="2400" dirty="0" smtClean="0"/>
                  <a:t> </a:t>
                </a:r>
                <a:r>
                  <a:rPr lang="fr-CH" sz="2400" dirty="0" err="1" smtClean="0"/>
                  <a:t>Differenz</a:t>
                </a:r>
                <a:r>
                  <a:rPr lang="fr-CH" sz="2400" dirty="0" smtClean="0"/>
                  <a:t> (</a:t>
                </a:r>
                <a:r>
                  <a:rPr lang="fr-FR" sz="2400" dirty="0"/>
                  <a:t>∆)</a:t>
                </a:r>
                <a:r>
                  <a:rPr lang="fr-CH" sz="2400" dirty="0"/>
                  <a:t> </a:t>
                </a:r>
                <a:r>
                  <a:rPr lang="fr-CH" sz="2400" dirty="0" err="1" smtClean="0"/>
                  <a:t>zwischen</a:t>
                </a:r>
                <a:r>
                  <a:rPr lang="fr-CH" sz="2400" dirty="0" smtClean="0"/>
                  <a:t> </a:t>
                </a:r>
                <a:r>
                  <a:rPr lang="fr-CH" sz="2400" dirty="0" err="1" smtClean="0"/>
                  <a:t>dem</a:t>
                </a:r>
                <a:r>
                  <a:rPr lang="fr-CH" sz="2400" dirty="0" smtClean="0"/>
                  <a:t> </a:t>
                </a:r>
                <a:r>
                  <a:rPr lang="fr-CH" sz="2400" i="1" u="sng" dirty="0" err="1" smtClean="0"/>
                  <a:t>Belastungs-koeffizienten</a:t>
                </a:r>
                <a:r>
                  <a:rPr lang="fr-CH" sz="2400" i="1" u="sng" dirty="0" smtClean="0"/>
                  <a:t> des </a:t>
                </a:r>
                <a:r>
                  <a:rPr lang="fr-CH" sz="2400" i="1" u="sng" dirty="0" err="1" smtClean="0"/>
                  <a:t>Beitragszahlers</a:t>
                </a:r>
                <a:r>
                  <a:rPr lang="fr-CH" sz="2400" dirty="0" smtClean="0"/>
                  <a:t> </a:t>
                </a:r>
                <a:r>
                  <a:rPr lang="fr-CH" sz="2400" dirty="0" err="1" smtClean="0"/>
                  <a:t>und</a:t>
                </a:r>
                <a:r>
                  <a:rPr lang="fr-CH" sz="2400" dirty="0" smtClean="0"/>
                  <a:t> </a:t>
                </a:r>
                <a:r>
                  <a:rPr lang="fr-CH" sz="2400" dirty="0" err="1" smtClean="0"/>
                  <a:t>dem</a:t>
                </a:r>
                <a:r>
                  <a:rPr lang="fr-CH" sz="2400" dirty="0" smtClean="0"/>
                  <a:t> </a:t>
                </a:r>
                <a:r>
                  <a:rPr lang="fr-CH" sz="2400" i="1" u="sng" dirty="0" err="1" smtClean="0"/>
                  <a:t>Belastungskoeffizienten</a:t>
                </a:r>
                <a:r>
                  <a:rPr lang="fr-CH" sz="2400" i="1" u="sng" dirty="0" smtClean="0"/>
                  <a:t> seiner </a:t>
                </a:r>
                <a:r>
                  <a:rPr lang="fr-CH" sz="2400" i="1" u="sng" dirty="0" err="1" smtClean="0"/>
                  <a:t>Risikoklasse</a:t>
                </a:r>
                <a:endParaRPr lang="fr-CH" sz="2400" i="1" u="sng" dirty="0"/>
              </a:p>
              <a:p>
                <a:pPr algn="just">
                  <a:spcAft>
                    <a:spcPts val="600"/>
                  </a:spcAft>
                </a:pPr>
                <a:r>
                  <a:rPr lang="fr-CH" sz="2400" b="1" i="1" dirty="0" err="1" smtClean="0"/>
                  <a:t>Belastungskoeffizient</a:t>
                </a:r>
                <a:r>
                  <a:rPr lang="fr-CH" sz="2400" b="1" i="1" dirty="0" smtClean="0"/>
                  <a:t> </a:t>
                </a:r>
                <a:r>
                  <a:rPr lang="fr-CH" sz="2400" i="1" dirty="0" smtClean="0"/>
                  <a:t>= </a:t>
                </a:r>
                <a:r>
                  <a:rPr lang="de-DE" sz="2400" dirty="0" smtClean="0"/>
                  <a:t>Verhältnis </a:t>
                </a:r>
                <a:r>
                  <a:rPr lang="de-DE" sz="2400" dirty="0"/>
                  <a:t>zwischen den </a:t>
                </a:r>
                <a:r>
                  <a:rPr lang="de-DE" sz="2400" dirty="0" smtClean="0"/>
                  <a:t>Unfallleistungen, die im</a:t>
                </a:r>
                <a:br>
                  <a:rPr lang="de-DE" sz="2400" dirty="0" smtClean="0"/>
                </a:br>
                <a:r>
                  <a:rPr lang="de-DE" sz="2400" dirty="0" smtClean="0"/>
                  <a:t>                                                      Beobachtungszeitraum gezahlt wurden, und der</a:t>
                </a:r>
                <a:br>
                  <a:rPr lang="de-DE" sz="2400" dirty="0" smtClean="0"/>
                </a:br>
                <a:r>
                  <a:rPr lang="de-DE" sz="2400" dirty="0" smtClean="0"/>
                  <a:t>                                                      Beitragsbemessungsgrundlage</a:t>
                </a:r>
              </a:p>
              <a:p>
                <a:pPr algn="just">
                  <a:spcAft>
                    <a:spcPts val="600"/>
                  </a:spcAft>
                </a:pPr>
                <a:r>
                  <a:rPr lang="fr-CH" sz="2400" b="1" dirty="0" err="1" smtClean="0"/>
                  <a:t>Belastungskoeffizient</a:t>
                </a:r>
                <a:r>
                  <a:rPr lang="fr-CH" sz="2400" b="1" dirty="0" smtClean="0"/>
                  <a:t> des </a:t>
                </a:r>
                <a:r>
                  <a:rPr lang="fr-CH" sz="2400" b="1" dirty="0" err="1" smtClean="0"/>
                  <a:t>Beitragszahlers</a:t>
                </a:r>
                <a:r>
                  <a:rPr lang="fr-CH" sz="2400" b="1" dirty="0" smtClean="0"/>
                  <a:t> </a:t>
                </a:r>
                <a14:m>
                  <m:oMath xmlns:m="http://schemas.openxmlformats.org/officeDocument/2006/math">
                    <m:sSub>
                      <m:sSubPr>
                        <m:ctrlPr>
                          <a:rPr lang="fr-LU" sz="2400" b="1" i="1">
                            <a:solidFill>
                              <a:srgbClr val="DE5261"/>
                            </a:solidFill>
                            <a:latin typeface="Cambria Math" panose="02040503050406030204" pitchFamily="18" charset="0"/>
                          </a:rPr>
                        </m:ctrlPr>
                      </m:sSubPr>
                      <m:e>
                        <m:r>
                          <a:rPr lang="fr-LU" sz="2400" b="1" i="1">
                            <a:solidFill>
                              <a:srgbClr val="DE5261"/>
                            </a:solidFill>
                            <a:latin typeface="Cambria Math" panose="02040503050406030204" pitchFamily="18" charset="0"/>
                          </a:rPr>
                          <m:t>𝑪</m:t>
                        </m:r>
                      </m:e>
                      <m:sub>
                        <m:r>
                          <a:rPr lang="fr-LU" sz="2400" b="1" i="1">
                            <a:solidFill>
                              <a:srgbClr val="DE5261"/>
                            </a:solidFill>
                            <a:latin typeface="Cambria Math" panose="02040503050406030204" pitchFamily="18" charset="0"/>
                          </a:rPr>
                          <m:t>𝑪𝑶</m:t>
                        </m:r>
                      </m:sub>
                    </m:sSub>
                  </m:oMath>
                </a14:m>
                <a:r>
                  <a:rPr lang="fr-CH" sz="2400" b="1" dirty="0"/>
                  <a:t>:</a:t>
                </a:r>
              </a:p>
              <a:p>
                <a:pPr marL="0" indent="0" algn="just">
                  <a:spcAft>
                    <a:spcPts val="600"/>
                  </a:spcAft>
                  <a:buNone/>
                </a:pPr>
                <a:r>
                  <a:rPr lang="fr-LU" sz="2800" dirty="0" smtClean="0">
                    <a:solidFill>
                      <a:srgbClr val="DE5261"/>
                    </a:solidFill>
                  </a:rPr>
                  <a:t>	</a:t>
                </a:r>
                <a14:m>
                  <m:oMath xmlns:m="http://schemas.openxmlformats.org/officeDocument/2006/math">
                    <m:sSub>
                      <m:sSubPr>
                        <m:ctrlPr>
                          <a:rPr lang="fr-LU" sz="2800" i="1">
                            <a:solidFill>
                              <a:srgbClr val="DE5261"/>
                            </a:solidFill>
                            <a:latin typeface="Cambria Math" panose="02040503050406030204" pitchFamily="18" charset="0"/>
                          </a:rPr>
                        </m:ctrlPr>
                      </m:sSubPr>
                      <m:e>
                        <m:r>
                          <a:rPr lang="fr-LU" sz="2800" i="1">
                            <a:solidFill>
                              <a:srgbClr val="DE5261"/>
                            </a:solidFill>
                            <a:latin typeface="Cambria Math" panose="02040503050406030204" pitchFamily="18" charset="0"/>
                          </a:rPr>
                          <m:t>𝐶</m:t>
                        </m:r>
                      </m:e>
                      <m:sub>
                        <m:r>
                          <a:rPr lang="fr-LU" sz="2800" i="1">
                            <a:solidFill>
                              <a:srgbClr val="DE5261"/>
                            </a:solidFill>
                            <a:latin typeface="Cambria Math" panose="02040503050406030204" pitchFamily="18" charset="0"/>
                          </a:rPr>
                          <m:t>𝐶𝑂</m:t>
                        </m:r>
                      </m:sub>
                    </m:sSub>
                    <m:r>
                      <a:rPr lang="fr-CH" sz="2800" b="1" i="1">
                        <a:latin typeface="Cambria Math" panose="02040503050406030204" pitchFamily="18" charset="0"/>
                      </a:rPr>
                      <m:t>=</m:t>
                    </m:r>
                    <m:f>
                      <m:fPr>
                        <m:ctrlPr>
                          <a:rPr lang="fr-LU" sz="2800" i="1">
                            <a:solidFill>
                              <a:srgbClr val="DE5261"/>
                            </a:solidFill>
                            <a:latin typeface="Cambria Math" panose="02040503050406030204" pitchFamily="18" charset="0"/>
                          </a:rPr>
                        </m:ctrlPr>
                      </m:fPr>
                      <m:num>
                        <m:sSub>
                          <m:sSubPr>
                            <m:ctrlPr>
                              <a:rPr lang="fr-LU" sz="2800" i="1">
                                <a:solidFill>
                                  <a:srgbClr val="DE5261"/>
                                </a:solidFill>
                                <a:latin typeface="Cambria Math" panose="02040503050406030204" pitchFamily="18" charset="0"/>
                              </a:rPr>
                            </m:ctrlPr>
                          </m:sSubPr>
                          <m:e>
                            <m:r>
                              <a:rPr lang="fr-LU" sz="2800" i="1">
                                <a:solidFill>
                                  <a:srgbClr val="DE5261"/>
                                </a:solidFill>
                                <a:latin typeface="Cambria Math" panose="02040503050406030204" pitchFamily="18" charset="0"/>
                              </a:rPr>
                              <m:t>𝑃</m:t>
                            </m:r>
                          </m:e>
                          <m:sub>
                            <m:r>
                              <a:rPr lang="fr-LU" sz="2800" i="1">
                                <a:solidFill>
                                  <a:srgbClr val="DE5261"/>
                                </a:solidFill>
                                <a:latin typeface="Cambria Math" panose="02040503050406030204" pitchFamily="18" charset="0"/>
                              </a:rPr>
                              <m:t>𝐶𝑂</m:t>
                            </m:r>
                          </m:sub>
                        </m:sSub>
                      </m:num>
                      <m:den>
                        <m:sSub>
                          <m:sSubPr>
                            <m:ctrlPr>
                              <a:rPr lang="fr-LU" sz="2800" i="1">
                                <a:solidFill>
                                  <a:srgbClr val="DE5261"/>
                                </a:solidFill>
                                <a:latin typeface="Cambria Math" panose="02040503050406030204" pitchFamily="18" charset="0"/>
                              </a:rPr>
                            </m:ctrlPr>
                          </m:sSubPr>
                          <m:e>
                            <m:r>
                              <a:rPr lang="fr-LU" sz="2800" i="1">
                                <a:solidFill>
                                  <a:srgbClr val="DE5261"/>
                                </a:solidFill>
                                <a:latin typeface="Cambria Math" panose="02040503050406030204" pitchFamily="18" charset="0"/>
                              </a:rPr>
                              <m:t>𝐴</m:t>
                            </m:r>
                          </m:e>
                          <m:sub>
                            <m:r>
                              <a:rPr lang="fr-LU" sz="2800" i="1">
                                <a:solidFill>
                                  <a:srgbClr val="DE5261"/>
                                </a:solidFill>
                                <a:latin typeface="Cambria Math" panose="02040503050406030204" pitchFamily="18" charset="0"/>
                              </a:rPr>
                              <m:t>𝐶𝑂</m:t>
                            </m:r>
                          </m:sub>
                        </m:sSub>
                      </m:den>
                    </m:f>
                  </m:oMath>
                </a14:m>
                <a:r>
                  <a:rPr lang="fr-CH" sz="1800" dirty="0"/>
                  <a:t>     </a:t>
                </a:r>
                <a:r>
                  <a:rPr lang="fr-CH" sz="1800" dirty="0" smtClean="0"/>
                  <a:t>mit</a:t>
                </a:r>
                <a:endParaRPr lang="fr-CH" sz="1800" dirty="0"/>
              </a:p>
              <a:p>
                <a:pPr algn="just">
                  <a:spcAft>
                    <a:spcPts val="600"/>
                  </a:spcAft>
                </a:pPr>
                <a:r>
                  <a:rPr lang="fr-CH" sz="2400" b="1" dirty="0" err="1" smtClean="0"/>
                  <a:t>Belastungskoeffizient</a:t>
                </a:r>
                <a:r>
                  <a:rPr lang="fr-CH" sz="2400" b="1" dirty="0" smtClean="0"/>
                  <a:t> der </a:t>
                </a:r>
                <a:r>
                  <a:rPr lang="fr-CH" sz="2400" b="1" dirty="0" err="1" smtClean="0"/>
                  <a:t>Risikoklasse</a:t>
                </a:r>
                <a:r>
                  <a:rPr lang="fr-CH" sz="2400" b="1" dirty="0" smtClean="0"/>
                  <a:t> </a:t>
                </a:r>
                <a14:m>
                  <m:oMath xmlns:m="http://schemas.openxmlformats.org/officeDocument/2006/math">
                    <m:sSub>
                      <m:sSubPr>
                        <m:ctrlPr>
                          <a:rPr lang="fr-LU" sz="2400" b="1" i="1">
                            <a:solidFill>
                              <a:srgbClr val="0061A1"/>
                            </a:solidFill>
                            <a:latin typeface="Cambria Math" panose="02040503050406030204" pitchFamily="18" charset="0"/>
                          </a:rPr>
                        </m:ctrlPr>
                      </m:sSubPr>
                      <m:e>
                        <m:r>
                          <a:rPr lang="fr-LU" sz="2400" b="1" i="1">
                            <a:solidFill>
                              <a:srgbClr val="0061A1"/>
                            </a:solidFill>
                            <a:latin typeface="Cambria Math" panose="02040503050406030204" pitchFamily="18" charset="0"/>
                          </a:rPr>
                          <m:t>𝑪</m:t>
                        </m:r>
                      </m:e>
                      <m:sub>
                        <m:r>
                          <a:rPr lang="fr-LU" sz="2400" b="1" i="1">
                            <a:solidFill>
                              <a:srgbClr val="0061A1"/>
                            </a:solidFill>
                            <a:latin typeface="Cambria Math" panose="02040503050406030204" pitchFamily="18" charset="0"/>
                          </a:rPr>
                          <m:t>𝑪𝑳</m:t>
                        </m:r>
                      </m:sub>
                    </m:sSub>
                  </m:oMath>
                </a14:m>
                <a:r>
                  <a:rPr lang="fr-CH" b="1" dirty="0"/>
                  <a:t>:</a:t>
                </a:r>
              </a:p>
              <a:p>
                <a:pPr marL="0" indent="0" algn="just">
                  <a:spcAft>
                    <a:spcPts val="600"/>
                  </a:spcAft>
                  <a:buNone/>
                </a:pPr>
                <a:r>
                  <a:rPr lang="fr-LU" sz="2800" dirty="0" smtClean="0">
                    <a:solidFill>
                      <a:srgbClr val="0061A1"/>
                    </a:solidFill>
                  </a:rPr>
                  <a:t>	</a:t>
                </a:r>
                <a14:m>
                  <m:oMath xmlns:m="http://schemas.openxmlformats.org/officeDocument/2006/math">
                    <m:sSub>
                      <m:sSubPr>
                        <m:ctrlPr>
                          <a:rPr lang="fr-LU" sz="2800" i="1" smtClean="0">
                            <a:solidFill>
                              <a:srgbClr val="0061A1"/>
                            </a:solidFill>
                            <a:latin typeface="Cambria Math" panose="02040503050406030204" pitchFamily="18" charset="0"/>
                          </a:rPr>
                        </m:ctrlPr>
                      </m:sSubPr>
                      <m:e>
                        <m:r>
                          <a:rPr lang="fr-LU" sz="2800" i="1">
                            <a:solidFill>
                              <a:srgbClr val="0061A1"/>
                            </a:solidFill>
                            <a:latin typeface="Cambria Math" panose="02040503050406030204" pitchFamily="18" charset="0"/>
                          </a:rPr>
                          <m:t>𝐶</m:t>
                        </m:r>
                      </m:e>
                      <m:sub>
                        <m:r>
                          <a:rPr lang="fr-LU" sz="2800" i="1">
                            <a:solidFill>
                              <a:srgbClr val="0061A1"/>
                            </a:solidFill>
                            <a:latin typeface="Cambria Math" panose="02040503050406030204" pitchFamily="18" charset="0"/>
                          </a:rPr>
                          <m:t>𝐶𝐿</m:t>
                        </m:r>
                      </m:sub>
                    </m:sSub>
                    <m:r>
                      <a:rPr lang="fr-LU" sz="2800" i="1">
                        <a:latin typeface="Cambria Math" panose="02040503050406030204" pitchFamily="18" charset="0"/>
                      </a:rPr>
                      <m:t>=</m:t>
                    </m:r>
                    <m:f>
                      <m:fPr>
                        <m:ctrlPr>
                          <a:rPr lang="fr-LU" sz="2800" i="1">
                            <a:solidFill>
                              <a:schemeClr val="accent5">
                                <a:lumMod val="75000"/>
                              </a:schemeClr>
                            </a:solidFill>
                            <a:latin typeface="Cambria Math" panose="02040503050406030204" pitchFamily="18" charset="0"/>
                          </a:rPr>
                        </m:ctrlPr>
                      </m:fPr>
                      <m:num>
                        <m:sSub>
                          <m:sSubPr>
                            <m:ctrlPr>
                              <a:rPr lang="fr-LU" sz="2800" i="1">
                                <a:solidFill>
                                  <a:srgbClr val="0061A1"/>
                                </a:solidFill>
                                <a:latin typeface="Cambria Math" panose="02040503050406030204" pitchFamily="18" charset="0"/>
                              </a:rPr>
                            </m:ctrlPr>
                          </m:sSubPr>
                          <m:e>
                            <m:r>
                              <a:rPr lang="fr-LU" sz="2800" i="1">
                                <a:solidFill>
                                  <a:srgbClr val="0061A1"/>
                                </a:solidFill>
                                <a:latin typeface="Cambria Math" panose="02040503050406030204" pitchFamily="18" charset="0"/>
                              </a:rPr>
                              <m:t>𝑃</m:t>
                            </m:r>
                          </m:e>
                          <m:sub>
                            <m:r>
                              <a:rPr lang="fr-LU" sz="2800" i="1">
                                <a:solidFill>
                                  <a:srgbClr val="0061A1"/>
                                </a:solidFill>
                                <a:latin typeface="Cambria Math" panose="02040503050406030204" pitchFamily="18" charset="0"/>
                              </a:rPr>
                              <m:t>𝐶𝐿</m:t>
                            </m:r>
                          </m:sub>
                        </m:sSub>
                      </m:num>
                      <m:den>
                        <m:sSub>
                          <m:sSubPr>
                            <m:ctrlPr>
                              <a:rPr lang="fr-LU" sz="2800" i="1">
                                <a:solidFill>
                                  <a:srgbClr val="0061A1"/>
                                </a:solidFill>
                                <a:latin typeface="Cambria Math" panose="02040503050406030204" pitchFamily="18" charset="0"/>
                              </a:rPr>
                            </m:ctrlPr>
                          </m:sSubPr>
                          <m:e>
                            <m:r>
                              <a:rPr lang="fr-LU" sz="2800" i="1">
                                <a:solidFill>
                                  <a:srgbClr val="0061A1"/>
                                </a:solidFill>
                                <a:latin typeface="Cambria Math" panose="02040503050406030204" pitchFamily="18" charset="0"/>
                              </a:rPr>
                              <m:t>𝐴</m:t>
                            </m:r>
                          </m:e>
                          <m:sub>
                            <m:r>
                              <a:rPr lang="fr-LU" sz="2800" i="1">
                                <a:solidFill>
                                  <a:srgbClr val="0061A1"/>
                                </a:solidFill>
                                <a:latin typeface="Cambria Math" panose="02040503050406030204" pitchFamily="18" charset="0"/>
                              </a:rPr>
                              <m:t>𝐶𝐿</m:t>
                            </m:r>
                          </m:sub>
                        </m:sSub>
                      </m:den>
                    </m:f>
                  </m:oMath>
                </a14:m>
                <a:r>
                  <a:rPr lang="fr-LU" sz="2800" dirty="0"/>
                  <a:t>     </a:t>
                </a:r>
                <a:r>
                  <a:rPr lang="fr-LU" sz="1800" dirty="0" smtClean="0"/>
                  <a:t>mit</a:t>
                </a:r>
                <a:endParaRPr lang="fr-LU" sz="1800" dirty="0"/>
              </a:p>
              <a:p>
                <a:pPr algn="just">
                  <a:spcAft>
                    <a:spcPts val="600"/>
                  </a:spcAft>
                </a:pPr>
                <a:endParaRPr lang="fr-LU" dirty="0"/>
              </a:p>
              <a:p>
                <a:pPr>
                  <a:buFont typeface="Arial" panose="020B0604020202020204" pitchFamily="34" charset="0"/>
                  <a:buChar char="•"/>
                </a:pPr>
                <a:endParaRPr lang="fr-CH" b="1" dirty="0" smtClean="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563417" y="1366099"/>
                <a:ext cx="11148292" cy="5137998"/>
              </a:xfrm>
              <a:blipFill>
                <a:blip r:embed="rId2"/>
                <a:stretch>
                  <a:fillRect l="-984" t="-949" r="-711"/>
                </a:stretch>
              </a:blipFill>
            </p:spPr>
            <p:txBody>
              <a:bodyPr/>
              <a:lstStyle/>
              <a:p>
                <a:r>
                  <a:rPr lang="fr-LU">
                    <a:noFill/>
                  </a:rPr>
                  <a:t> </a:t>
                </a:r>
              </a:p>
            </p:txBody>
          </p:sp>
        </mc:Fallback>
      </mc:AlternateContent>
      <p:sp>
        <p:nvSpPr>
          <p:cNvPr id="20" name="Left Brace 19"/>
          <p:cNvSpPr/>
          <p:nvPr/>
        </p:nvSpPr>
        <p:spPr>
          <a:xfrm>
            <a:off x="4025607" y="5724393"/>
            <a:ext cx="414070" cy="6750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LU"/>
          </a:p>
        </p:txBody>
      </p:sp>
      <mc:AlternateContent xmlns:mc="http://schemas.openxmlformats.org/markup-compatibility/2006" xmlns:a14="http://schemas.microsoft.com/office/drawing/2010/main">
        <mc:Choice Requires="a14">
          <p:sp>
            <p:nvSpPr>
              <p:cNvPr id="21" name="TextBox 20"/>
              <p:cNvSpPr txBox="1"/>
              <p:nvPr/>
            </p:nvSpPr>
            <p:spPr>
              <a:xfrm>
                <a:off x="4232642" y="4373312"/>
                <a:ext cx="7479067" cy="646331"/>
              </a:xfrm>
              <a:prstGeom prst="rect">
                <a:avLst/>
              </a:prstGeom>
              <a:noFill/>
            </p:spPr>
            <p:txBody>
              <a:bodyPr wrap="square" rtlCol="0">
                <a:spAutoFit/>
              </a:bodyPr>
              <a:lstStyle/>
              <a:p>
                <a14:m>
                  <m:oMath xmlns:m="http://schemas.openxmlformats.org/officeDocument/2006/math">
                    <m:sSub>
                      <m:sSubPr>
                        <m:ctrlPr>
                          <a:rPr lang="fr-LU" b="1" i="1" smtClean="0">
                            <a:solidFill>
                              <a:srgbClr val="434342"/>
                            </a:solidFill>
                            <a:latin typeface="Cambria Math" panose="02040503050406030204" pitchFamily="18" charset="0"/>
                          </a:rPr>
                        </m:ctrlPr>
                      </m:sSubPr>
                      <m:e>
                        <m:r>
                          <a:rPr lang="fr-LU" b="1" i="1" smtClean="0">
                            <a:solidFill>
                              <a:srgbClr val="434342"/>
                            </a:solidFill>
                            <a:latin typeface="Cambria Math" panose="02040503050406030204" pitchFamily="18" charset="0"/>
                          </a:rPr>
                          <m:t>𝑷</m:t>
                        </m:r>
                      </m:e>
                      <m:sub>
                        <m:r>
                          <a:rPr lang="fr-LU" b="1" i="1" smtClean="0">
                            <a:solidFill>
                              <a:srgbClr val="434342"/>
                            </a:solidFill>
                            <a:latin typeface="Cambria Math" panose="02040503050406030204" pitchFamily="18" charset="0"/>
                          </a:rPr>
                          <m:t>𝑪𝑶</m:t>
                        </m:r>
                      </m:sub>
                    </m:sSub>
                  </m:oMath>
                </a14:m>
                <a:r>
                  <a:rPr lang="fr-LU" dirty="0" smtClean="0">
                    <a:solidFill>
                      <a:srgbClr val="434342"/>
                    </a:solidFill>
                  </a:rPr>
                  <a:t>: </a:t>
                </a:r>
                <a:r>
                  <a:rPr lang="fr-LU" dirty="0" err="1" smtClean="0">
                    <a:solidFill>
                      <a:srgbClr val="434342"/>
                    </a:solidFill>
                  </a:rPr>
                  <a:t>Summe</a:t>
                </a:r>
                <a:r>
                  <a:rPr lang="fr-LU" dirty="0" smtClean="0">
                    <a:solidFill>
                      <a:srgbClr val="434342"/>
                    </a:solidFill>
                  </a:rPr>
                  <a:t> der </a:t>
                </a:r>
                <a:r>
                  <a:rPr lang="fr-LU" dirty="0" err="1">
                    <a:solidFill>
                      <a:srgbClr val="434342"/>
                    </a:solidFill>
                  </a:rPr>
                  <a:t>L</a:t>
                </a:r>
                <a:r>
                  <a:rPr lang="fr-LU" dirty="0" err="1" smtClean="0">
                    <a:solidFill>
                      <a:srgbClr val="434342"/>
                    </a:solidFill>
                  </a:rPr>
                  <a:t>eistungen</a:t>
                </a:r>
                <a:r>
                  <a:rPr lang="fr-LU" dirty="0" smtClean="0">
                    <a:solidFill>
                      <a:srgbClr val="434342"/>
                    </a:solidFill>
                  </a:rPr>
                  <a:t> </a:t>
                </a:r>
                <a:r>
                  <a:rPr lang="fr-LU" dirty="0" err="1" smtClean="0">
                    <a:solidFill>
                      <a:srgbClr val="434342"/>
                    </a:solidFill>
                  </a:rPr>
                  <a:t>für</a:t>
                </a:r>
                <a:r>
                  <a:rPr lang="fr-LU" dirty="0" smtClean="0">
                    <a:solidFill>
                      <a:srgbClr val="434342"/>
                    </a:solidFill>
                  </a:rPr>
                  <a:t> die </a:t>
                </a:r>
                <a:r>
                  <a:rPr lang="fr-LU" dirty="0" err="1" smtClean="0">
                    <a:solidFill>
                      <a:srgbClr val="434342"/>
                    </a:solidFill>
                  </a:rPr>
                  <a:t>Unfälle</a:t>
                </a:r>
                <a:r>
                  <a:rPr lang="fr-LU" dirty="0" smtClean="0">
                    <a:solidFill>
                      <a:srgbClr val="434342"/>
                    </a:solidFill>
                  </a:rPr>
                  <a:t> des </a:t>
                </a:r>
                <a:r>
                  <a:rPr lang="fr-LU" dirty="0" err="1" smtClean="0">
                    <a:solidFill>
                      <a:srgbClr val="434342"/>
                    </a:solidFill>
                  </a:rPr>
                  <a:t>Beitragszahlers</a:t>
                </a:r>
                <a:r>
                  <a:rPr lang="fr-LU" dirty="0" smtClean="0">
                    <a:solidFill>
                      <a:srgbClr val="434342"/>
                    </a:solidFill>
                  </a:rPr>
                  <a:t> </a:t>
                </a:r>
              </a:p>
              <a:p>
                <a14:m>
                  <m:oMath xmlns:m="http://schemas.openxmlformats.org/officeDocument/2006/math">
                    <m:sSub>
                      <m:sSubPr>
                        <m:ctrlPr>
                          <a:rPr lang="fr-LU" b="1" i="1" smtClean="0">
                            <a:solidFill>
                              <a:srgbClr val="434342"/>
                            </a:solidFill>
                            <a:latin typeface="Cambria Math" panose="02040503050406030204" pitchFamily="18" charset="0"/>
                          </a:rPr>
                        </m:ctrlPr>
                      </m:sSubPr>
                      <m:e>
                        <m:r>
                          <a:rPr lang="fr-LU" b="1" i="1" smtClean="0">
                            <a:solidFill>
                              <a:srgbClr val="434342"/>
                            </a:solidFill>
                            <a:latin typeface="Cambria Math" panose="02040503050406030204" pitchFamily="18" charset="0"/>
                          </a:rPr>
                          <m:t>𝑨</m:t>
                        </m:r>
                      </m:e>
                      <m:sub>
                        <m:r>
                          <a:rPr lang="fr-LU" b="1" i="1" smtClean="0">
                            <a:solidFill>
                              <a:srgbClr val="434342"/>
                            </a:solidFill>
                            <a:latin typeface="Cambria Math" panose="02040503050406030204" pitchFamily="18" charset="0"/>
                          </a:rPr>
                          <m:t>𝑪𝑶</m:t>
                        </m:r>
                      </m:sub>
                    </m:sSub>
                  </m:oMath>
                </a14:m>
                <a:r>
                  <a:rPr lang="fr-LU" dirty="0" smtClean="0">
                    <a:solidFill>
                      <a:srgbClr val="434342"/>
                    </a:solidFill>
                  </a:rPr>
                  <a:t>: </a:t>
                </a:r>
                <a:r>
                  <a:rPr lang="fr-LU" dirty="0" err="1" smtClean="0">
                    <a:solidFill>
                      <a:srgbClr val="434342"/>
                    </a:solidFill>
                  </a:rPr>
                  <a:t>Beitragsbemessungsgrundlage</a:t>
                </a:r>
                <a:r>
                  <a:rPr lang="fr-LU" dirty="0" smtClean="0">
                    <a:solidFill>
                      <a:srgbClr val="434342"/>
                    </a:solidFill>
                  </a:rPr>
                  <a:t> des </a:t>
                </a:r>
                <a:r>
                  <a:rPr lang="fr-LU" dirty="0" err="1" smtClean="0">
                    <a:solidFill>
                      <a:srgbClr val="434342"/>
                    </a:solidFill>
                  </a:rPr>
                  <a:t>Beitragszahlers</a:t>
                </a:r>
                <a:endParaRPr lang="fr-LU" dirty="0" smtClean="0">
                  <a:solidFill>
                    <a:srgbClr val="434342"/>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232642" y="4373312"/>
                <a:ext cx="7479067" cy="646331"/>
              </a:xfrm>
              <a:prstGeom prst="rect">
                <a:avLst/>
              </a:prstGeom>
              <a:blipFill>
                <a:blip r:embed="rId3"/>
                <a:stretch>
                  <a:fillRect t="-4717" b="-14151"/>
                </a:stretch>
              </a:blipFill>
            </p:spPr>
            <p:txBody>
              <a:bodyPr/>
              <a:lstStyle/>
              <a:p>
                <a:r>
                  <a:rPr lang="fr-LU">
                    <a:noFill/>
                  </a:rPr>
                  <a:t> </a:t>
                </a:r>
              </a:p>
            </p:txBody>
          </p:sp>
        </mc:Fallback>
      </mc:AlternateContent>
      <p:sp>
        <p:nvSpPr>
          <p:cNvPr id="22" name="Left Brace 21"/>
          <p:cNvSpPr/>
          <p:nvPr/>
        </p:nvSpPr>
        <p:spPr>
          <a:xfrm>
            <a:off x="4025607" y="4358939"/>
            <a:ext cx="414070" cy="67507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LU"/>
          </a:p>
        </p:txBody>
      </p:sp>
      <mc:AlternateContent xmlns:mc="http://schemas.openxmlformats.org/markup-compatibility/2006" xmlns:a14="http://schemas.microsoft.com/office/drawing/2010/main">
        <mc:Choice Requires="a14">
          <p:sp>
            <p:nvSpPr>
              <p:cNvPr id="23" name="TextBox 22"/>
              <p:cNvSpPr txBox="1"/>
              <p:nvPr/>
            </p:nvSpPr>
            <p:spPr>
              <a:xfrm>
                <a:off x="4232642" y="5738766"/>
                <a:ext cx="8240060" cy="646331"/>
              </a:xfrm>
              <a:prstGeom prst="rect">
                <a:avLst/>
              </a:prstGeom>
              <a:noFill/>
            </p:spPr>
            <p:txBody>
              <a:bodyPr wrap="square" rtlCol="0">
                <a:spAutoFit/>
              </a:bodyPr>
              <a:lstStyle/>
              <a:p>
                <a14:m>
                  <m:oMath xmlns:m="http://schemas.openxmlformats.org/officeDocument/2006/math">
                    <m:sSub>
                      <m:sSubPr>
                        <m:ctrlPr>
                          <a:rPr lang="fr-LU" b="1" i="1">
                            <a:solidFill>
                              <a:srgbClr val="434342"/>
                            </a:solidFill>
                            <a:latin typeface="Cambria Math" panose="02040503050406030204" pitchFamily="18" charset="0"/>
                          </a:rPr>
                        </m:ctrlPr>
                      </m:sSubPr>
                      <m:e>
                        <m:r>
                          <a:rPr lang="fr-LU" b="1" i="1">
                            <a:solidFill>
                              <a:srgbClr val="434342"/>
                            </a:solidFill>
                            <a:latin typeface="Cambria Math" panose="02040503050406030204" pitchFamily="18" charset="0"/>
                          </a:rPr>
                          <m:t>𝑷</m:t>
                        </m:r>
                      </m:e>
                      <m:sub>
                        <m:r>
                          <a:rPr lang="fr-LU" b="1" i="1">
                            <a:solidFill>
                              <a:srgbClr val="434342"/>
                            </a:solidFill>
                            <a:latin typeface="Cambria Math" panose="02040503050406030204" pitchFamily="18" charset="0"/>
                          </a:rPr>
                          <m:t>𝑪𝑳</m:t>
                        </m:r>
                      </m:sub>
                    </m:sSub>
                  </m:oMath>
                </a14:m>
                <a:r>
                  <a:rPr lang="fr-LU" dirty="0">
                    <a:solidFill>
                      <a:srgbClr val="434342"/>
                    </a:solidFill>
                  </a:rPr>
                  <a:t>: </a:t>
                </a:r>
                <a:r>
                  <a:rPr lang="fr-LU" dirty="0" err="1">
                    <a:solidFill>
                      <a:srgbClr val="434342"/>
                    </a:solidFill>
                  </a:rPr>
                  <a:t>Summe</a:t>
                </a:r>
                <a:r>
                  <a:rPr lang="fr-LU" dirty="0">
                    <a:solidFill>
                      <a:srgbClr val="434342"/>
                    </a:solidFill>
                  </a:rPr>
                  <a:t> der </a:t>
                </a:r>
                <a:r>
                  <a:rPr lang="fr-LU" dirty="0" err="1" smtClean="0">
                    <a:solidFill>
                      <a:srgbClr val="434342"/>
                    </a:solidFill>
                  </a:rPr>
                  <a:t>Unfallleistungen</a:t>
                </a:r>
                <a:r>
                  <a:rPr lang="fr-LU" dirty="0" smtClean="0">
                    <a:solidFill>
                      <a:srgbClr val="434342"/>
                    </a:solidFill>
                  </a:rPr>
                  <a:t> aller </a:t>
                </a:r>
                <a:r>
                  <a:rPr lang="fr-LU" dirty="0" err="1" smtClean="0">
                    <a:solidFill>
                      <a:srgbClr val="434342"/>
                    </a:solidFill>
                  </a:rPr>
                  <a:t>Beitragszahler</a:t>
                </a:r>
                <a:r>
                  <a:rPr lang="fr-LU" dirty="0" smtClean="0">
                    <a:solidFill>
                      <a:srgbClr val="434342"/>
                    </a:solidFill>
                  </a:rPr>
                  <a:t> </a:t>
                </a:r>
                <a:r>
                  <a:rPr lang="fr-LU" dirty="0" err="1" smtClean="0">
                    <a:solidFill>
                      <a:srgbClr val="434342"/>
                    </a:solidFill>
                  </a:rPr>
                  <a:t>einer</a:t>
                </a:r>
                <a:r>
                  <a:rPr lang="fr-LU" dirty="0" smtClean="0">
                    <a:solidFill>
                      <a:srgbClr val="434342"/>
                    </a:solidFill>
                  </a:rPr>
                  <a:t> </a:t>
                </a:r>
                <a:r>
                  <a:rPr lang="fr-LU" dirty="0" err="1" smtClean="0">
                    <a:solidFill>
                      <a:srgbClr val="434342"/>
                    </a:solidFill>
                  </a:rPr>
                  <a:t>Risikoklasse</a:t>
                </a:r>
                <a:r>
                  <a:rPr lang="fr-LU" dirty="0" smtClean="0">
                    <a:solidFill>
                      <a:srgbClr val="434342"/>
                    </a:solidFill>
                  </a:rPr>
                  <a:t> </a:t>
                </a:r>
                <a:endParaRPr lang="fr-LU" dirty="0">
                  <a:solidFill>
                    <a:srgbClr val="434342"/>
                  </a:solidFill>
                </a:endParaRPr>
              </a:p>
              <a:p>
                <a14:m>
                  <m:oMath xmlns:m="http://schemas.openxmlformats.org/officeDocument/2006/math">
                    <m:sSub>
                      <m:sSubPr>
                        <m:ctrlPr>
                          <a:rPr lang="fr-LU" b="1" i="1">
                            <a:solidFill>
                              <a:srgbClr val="434342"/>
                            </a:solidFill>
                            <a:latin typeface="Cambria Math" panose="02040503050406030204" pitchFamily="18" charset="0"/>
                          </a:rPr>
                        </m:ctrlPr>
                      </m:sSubPr>
                      <m:e>
                        <m:r>
                          <a:rPr lang="fr-LU" b="1" i="1">
                            <a:solidFill>
                              <a:srgbClr val="434342"/>
                            </a:solidFill>
                            <a:latin typeface="Cambria Math" panose="02040503050406030204" pitchFamily="18" charset="0"/>
                          </a:rPr>
                          <m:t>𝑨</m:t>
                        </m:r>
                      </m:e>
                      <m:sub>
                        <m:r>
                          <a:rPr lang="fr-LU" b="1" i="1">
                            <a:solidFill>
                              <a:srgbClr val="434342"/>
                            </a:solidFill>
                            <a:latin typeface="Cambria Math" panose="02040503050406030204" pitchFamily="18" charset="0"/>
                          </a:rPr>
                          <m:t>𝑪𝑳</m:t>
                        </m:r>
                      </m:sub>
                    </m:sSub>
                  </m:oMath>
                </a14:m>
                <a:r>
                  <a:rPr lang="fr-LU" dirty="0">
                    <a:solidFill>
                      <a:srgbClr val="434342"/>
                    </a:solidFill>
                  </a:rPr>
                  <a:t>: </a:t>
                </a:r>
                <a:r>
                  <a:rPr lang="fr-LU" dirty="0" err="1" smtClean="0">
                    <a:solidFill>
                      <a:srgbClr val="434342"/>
                    </a:solidFill>
                  </a:rPr>
                  <a:t>Summe</a:t>
                </a:r>
                <a:r>
                  <a:rPr lang="fr-LU" dirty="0" smtClean="0">
                    <a:solidFill>
                      <a:srgbClr val="434342"/>
                    </a:solidFill>
                  </a:rPr>
                  <a:t> aller </a:t>
                </a:r>
                <a:r>
                  <a:rPr lang="fr-LU" dirty="0" err="1" smtClean="0">
                    <a:solidFill>
                      <a:srgbClr val="434342"/>
                    </a:solidFill>
                  </a:rPr>
                  <a:t>Beitragsbemessungsgrundlagen</a:t>
                </a:r>
                <a:r>
                  <a:rPr lang="fr-LU" dirty="0" smtClean="0">
                    <a:solidFill>
                      <a:srgbClr val="434342"/>
                    </a:solidFill>
                  </a:rPr>
                  <a:t> </a:t>
                </a:r>
                <a:r>
                  <a:rPr lang="fr-LU" dirty="0" err="1" smtClean="0">
                    <a:solidFill>
                      <a:srgbClr val="434342"/>
                    </a:solidFill>
                  </a:rPr>
                  <a:t>einer</a:t>
                </a:r>
                <a:r>
                  <a:rPr lang="fr-LU" dirty="0" smtClean="0">
                    <a:solidFill>
                      <a:srgbClr val="434342"/>
                    </a:solidFill>
                  </a:rPr>
                  <a:t> </a:t>
                </a:r>
                <a:r>
                  <a:rPr lang="fr-LU" dirty="0" err="1" smtClean="0">
                    <a:solidFill>
                      <a:srgbClr val="434342"/>
                    </a:solidFill>
                  </a:rPr>
                  <a:t>Risikoklasse</a:t>
                </a:r>
                <a:endParaRPr lang="fr-LU" dirty="0">
                  <a:solidFill>
                    <a:srgbClr val="43434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232642" y="5738766"/>
                <a:ext cx="8240060" cy="646331"/>
              </a:xfrm>
              <a:prstGeom prst="rect">
                <a:avLst/>
              </a:prstGeom>
              <a:blipFill>
                <a:blip r:embed="rId4"/>
                <a:stretch>
                  <a:fillRect t="-4717" b="-14151"/>
                </a:stretch>
              </a:blipFill>
            </p:spPr>
            <p:txBody>
              <a:bodyPr/>
              <a:lstStyle/>
              <a:p>
                <a:r>
                  <a:rPr lang="fr-LU">
                    <a:noFill/>
                  </a:rPr>
                  <a:t> </a:t>
                </a:r>
              </a:p>
            </p:txBody>
          </p:sp>
        </mc:Fallback>
      </mc:AlternateContent>
    </p:spTree>
    <p:extLst>
      <p:ext uri="{BB962C8B-B14F-4D97-AF65-F5344CB8AC3E}">
        <p14:creationId xmlns:p14="http://schemas.microsoft.com/office/powerpoint/2010/main" val="3745765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17</a:t>
            </a:fld>
            <a:endParaRPr lang="fr-LU" dirty="0"/>
          </a:p>
        </p:txBody>
      </p:sp>
      <p:sp>
        <p:nvSpPr>
          <p:cNvPr id="11" name="Title 10"/>
          <p:cNvSpPr>
            <a:spLocks noGrp="1"/>
          </p:cNvSpPr>
          <p:nvPr>
            <p:ph type="title"/>
          </p:nvPr>
        </p:nvSpPr>
        <p:spPr>
          <a:xfrm>
            <a:off x="563417" y="292153"/>
            <a:ext cx="10515600" cy="1325563"/>
          </a:xfrm>
        </p:spPr>
        <p:txBody>
          <a:bodyPr/>
          <a:lstStyle/>
          <a:p>
            <a:r>
              <a:rPr lang="fr-LU" dirty="0" err="1" smtClean="0"/>
              <a:t>Berechnungsmethode</a:t>
            </a:r>
            <a:endParaRPr lang="fr-LU" dirty="0"/>
          </a:p>
        </p:txBody>
      </p:sp>
      <mc:AlternateContent xmlns:mc="http://schemas.openxmlformats.org/markup-compatibility/2006" xmlns:a14="http://schemas.microsoft.com/office/drawing/2010/main">
        <mc:Choice Requires="a14">
          <p:sp>
            <p:nvSpPr>
              <p:cNvPr id="13" name="Content Placeholder 2"/>
              <p:cNvSpPr>
                <a:spLocks noGrp="1"/>
              </p:cNvSpPr>
              <p:nvPr>
                <p:ph idx="1"/>
              </p:nvPr>
            </p:nvSpPr>
            <p:spPr>
              <a:xfrm>
                <a:off x="560459" y="1437386"/>
                <a:ext cx="11526245" cy="5240284"/>
              </a:xfrm>
            </p:spPr>
            <p:txBody>
              <a:bodyPr>
                <a:normAutofit/>
              </a:bodyPr>
              <a:lstStyle/>
              <a:p>
                <a:pPr marL="0" indent="0">
                  <a:buNone/>
                </a:pPr>
                <a:r>
                  <a:rPr lang="fr-CH" sz="3200" b="1" dirty="0" err="1" smtClean="0"/>
                  <a:t>Verschiedene</a:t>
                </a:r>
                <a:r>
                  <a:rPr lang="fr-CH" sz="3200" b="1" dirty="0" smtClean="0"/>
                  <a:t> </a:t>
                </a:r>
                <a:r>
                  <a:rPr lang="fr-CH" sz="3200" b="1" dirty="0" err="1" smtClean="0"/>
                  <a:t>Fälle</a:t>
                </a:r>
                <a:r>
                  <a:rPr lang="fr-CH" sz="3200" b="1" dirty="0" smtClean="0"/>
                  <a:t> der </a:t>
                </a:r>
                <a:r>
                  <a:rPr lang="fr-CH" sz="3200" b="1" dirty="0" err="1" smtClean="0"/>
                  <a:t>relativen</a:t>
                </a:r>
                <a:r>
                  <a:rPr lang="fr-CH" sz="3200" b="1" dirty="0" smtClean="0"/>
                  <a:t> </a:t>
                </a:r>
                <a:r>
                  <a:rPr lang="fr-CH" sz="3200" b="1" dirty="0" err="1" smtClean="0"/>
                  <a:t>Differenz</a:t>
                </a:r>
                <a:r>
                  <a:rPr lang="fr-CH" sz="3200" b="1" dirty="0" smtClean="0"/>
                  <a:t> (</a:t>
                </a:r>
                <a14:m>
                  <m:oMath xmlns:m="http://schemas.openxmlformats.org/officeDocument/2006/math">
                    <m:r>
                      <a:rPr lang="fr-CH" sz="3200" b="1" i="1" smtClean="0">
                        <a:latin typeface="Cambria Math" panose="02040503050406030204" pitchFamily="18" charset="0"/>
                        <a:ea typeface="Cambria Math" panose="02040503050406030204" pitchFamily="18" charset="0"/>
                      </a:rPr>
                      <m:t>∆</m:t>
                    </m:r>
                  </m:oMath>
                </a14:m>
                <a:r>
                  <a:rPr lang="fr-CH" sz="3200" b="1" dirty="0" smtClean="0"/>
                  <a:t>):</a:t>
                </a:r>
              </a:p>
              <a:p>
                <a:pPr marL="0" indent="0">
                  <a:buNone/>
                </a:pPr>
                <a:endParaRPr lang="fr-CH" sz="800" b="1" dirty="0" smtClean="0"/>
              </a:p>
              <a:p>
                <a:pPr marL="0" indent="0">
                  <a:buNone/>
                </a:pPr>
                <a:endParaRPr lang="fr-CH" sz="800" b="1" dirty="0" smtClean="0"/>
              </a:p>
              <a:p>
                <a:pPr marL="0" indent="0">
                  <a:buNone/>
                </a:pPr>
                <a14:m>
                  <m:oMath xmlns:m="http://schemas.openxmlformats.org/officeDocument/2006/math">
                    <m:r>
                      <a:rPr lang="fr-LU" sz="3600" b="0" i="1" smtClean="0">
                        <a:latin typeface="Cambria Math" panose="02040503050406030204" pitchFamily="18" charset="0"/>
                        <a:ea typeface="Cambria Math" panose="02040503050406030204" pitchFamily="18" charset="0"/>
                      </a:rPr>
                      <m:t>∆</m:t>
                    </m:r>
                    <m:r>
                      <a:rPr lang="fr-LU" sz="3600" b="0" i="1" smtClean="0">
                        <a:latin typeface="Cambria Math" panose="02040503050406030204" pitchFamily="18" charset="0"/>
                      </a:rPr>
                      <m:t>=</m:t>
                    </m:r>
                    <m:f>
                      <m:fPr>
                        <m:ctrlPr>
                          <a:rPr lang="fr-LU" sz="3600" i="1">
                            <a:latin typeface="Cambria Math" panose="02040503050406030204" pitchFamily="18" charset="0"/>
                          </a:rPr>
                        </m:ctrlPr>
                      </m:fPr>
                      <m:num>
                        <m:sSub>
                          <m:sSubPr>
                            <m:ctrlPr>
                              <a:rPr lang="fr-LU" sz="3600" i="1" smtClean="0">
                                <a:solidFill>
                                  <a:srgbClr val="DE5261"/>
                                </a:solidFill>
                                <a:latin typeface="Cambria Math" panose="02040503050406030204" pitchFamily="18" charset="0"/>
                              </a:rPr>
                            </m:ctrlPr>
                          </m:sSubPr>
                          <m:e>
                            <m:r>
                              <a:rPr lang="fr-LU" sz="3600" i="1">
                                <a:solidFill>
                                  <a:srgbClr val="DE5261"/>
                                </a:solidFill>
                                <a:latin typeface="Cambria Math" panose="02040503050406030204" pitchFamily="18" charset="0"/>
                              </a:rPr>
                              <m:t>𝐶</m:t>
                            </m:r>
                          </m:e>
                          <m:sub>
                            <m:r>
                              <a:rPr lang="fr-LU" sz="3600" i="1">
                                <a:solidFill>
                                  <a:srgbClr val="DE5261"/>
                                </a:solidFill>
                                <a:latin typeface="Cambria Math" panose="02040503050406030204" pitchFamily="18" charset="0"/>
                              </a:rPr>
                              <m:t>𝐶𝑂</m:t>
                            </m:r>
                          </m:sub>
                        </m:sSub>
                        <m:r>
                          <a:rPr lang="fr-LU" sz="3600" i="1">
                            <a:latin typeface="Cambria Math" panose="02040503050406030204" pitchFamily="18" charset="0"/>
                          </a:rPr>
                          <m:t>−</m:t>
                        </m:r>
                        <m:sSub>
                          <m:sSubPr>
                            <m:ctrlPr>
                              <a:rPr lang="fr-LU" sz="3600" i="1" smtClean="0">
                                <a:solidFill>
                                  <a:srgbClr val="0061A1"/>
                                </a:solidFill>
                                <a:latin typeface="Cambria Math" panose="02040503050406030204" pitchFamily="18" charset="0"/>
                              </a:rPr>
                            </m:ctrlPr>
                          </m:sSubPr>
                          <m:e>
                            <m:r>
                              <a:rPr lang="fr-LU" sz="3600" i="1">
                                <a:solidFill>
                                  <a:srgbClr val="0061A1"/>
                                </a:solidFill>
                                <a:latin typeface="Cambria Math" panose="02040503050406030204" pitchFamily="18" charset="0"/>
                              </a:rPr>
                              <m:t>𝐶</m:t>
                            </m:r>
                          </m:e>
                          <m:sub>
                            <m:r>
                              <a:rPr lang="fr-LU" sz="3600" i="1">
                                <a:solidFill>
                                  <a:srgbClr val="0061A1"/>
                                </a:solidFill>
                                <a:latin typeface="Cambria Math" panose="02040503050406030204" pitchFamily="18" charset="0"/>
                              </a:rPr>
                              <m:t>𝐶𝐿</m:t>
                            </m:r>
                          </m:sub>
                        </m:sSub>
                      </m:num>
                      <m:den>
                        <m:sSub>
                          <m:sSubPr>
                            <m:ctrlPr>
                              <a:rPr lang="fr-LU" sz="3600" i="1" smtClean="0">
                                <a:solidFill>
                                  <a:srgbClr val="0061A1"/>
                                </a:solidFill>
                                <a:latin typeface="Cambria Math" panose="02040503050406030204" pitchFamily="18" charset="0"/>
                              </a:rPr>
                            </m:ctrlPr>
                          </m:sSubPr>
                          <m:e>
                            <m:r>
                              <a:rPr lang="fr-LU" sz="3600" i="1">
                                <a:solidFill>
                                  <a:srgbClr val="0061A1"/>
                                </a:solidFill>
                                <a:latin typeface="Cambria Math" panose="02040503050406030204" pitchFamily="18" charset="0"/>
                              </a:rPr>
                              <m:t>𝐶</m:t>
                            </m:r>
                          </m:e>
                          <m:sub>
                            <m:r>
                              <a:rPr lang="fr-LU" sz="3600" i="1">
                                <a:solidFill>
                                  <a:srgbClr val="0061A1"/>
                                </a:solidFill>
                                <a:latin typeface="Cambria Math" panose="02040503050406030204" pitchFamily="18" charset="0"/>
                              </a:rPr>
                              <m:t>𝐶𝐿</m:t>
                            </m:r>
                          </m:sub>
                        </m:sSub>
                      </m:den>
                    </m:f>
                    <m:r>
                      <a:rPr lang="fr-LU" sz="3600">
                        <a:latin typeface="Cambria Math" panose="02040503050406030204" pitchFamily="18" charset="0"/>
                      </a:rPr>
                      <m:t>⋅100%</m:t>
                    </m:r>
                  </m:oMath>
                </a14:m>
                <a:r>
                  <a:rPr lang="fr-LU" sz="3600" dirty="0" smtClean="0"/>
                  <a:t>         </a:t>
                </a:r>
                <a:r>
                  <a:rPr lang="fr-LU" dirty="0" smtClean="0"/>
                  <a:t>Fälle</a:t>
                </a:r>
                <a:endParaRPr lang="fr-LU" dirty="0"/>
              </a:p>
            </p:txBody>
          </p:sp>
        </mc:Choice>
        <mc:Fallback xmlns="">
          <p:sp>
            <p:nvSpPr>
              <p:cNvPr id="13" name="Content Placeholder 2"/>
              <p:cNvSpPr>
                <a:spLocks noGrp="1" noRot="1" noChangeAspect="1" noMove="1" noResize="1" noEditPoints="1" noAdjustHandles="1" noChangeArrowheads="1" noChangeShapeType="1" noTextEdit="1"/>
              </p:cNvSpPr>
              <p:nvPr>
                <p:ph idx="1"/>
              </p:nvPr>
            </p:nvSpPr>
            <p:spPr>
              <a:xfrm>
                <a:off x="560459" y="1437386"/>
                <a:ext cx="11526245" cy="5240284"/>
              </a:xfrm>
              <a:blipFill>
                <a:blip r:embed="rId2"/>
                <a:stretch>
                  <a:fillRect l="-1375" t="-2328"/>
                </a:stretch>
              </a:blipFill>
            </p:spPr>
            <p:txBody>
              <a:bodyPr/>
              <a:lstStyle/>
              <a:p>
                <a:r>
                  <a:rPr lang="fr-LU">
                    <a:noFill/>
                  </a:rPr>
                  <a:t> </a:t>
                </a:r>
              </a:p>
            </p:txBody>
          </p:sp>
        </mc:Fallback>
      </mc:AlternateContent>
      <p:sp>
        <p:nvSpPr>
          <p:cNvPr id="14" name="Left Brace 13"/>
          <p:cNvSpPr/>
          <p:nvPr/>
        </p:nvSpPr>
        <p:spPr>
          <a:xfrm>
            <a:off x="6001936" y="2220085"/>
            <a:ext cx="640969" cy="1428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LU"/>
          </a:p>
        </p:txBody>
      </p:sp>
      <mc:AlternateContent xmlns:mc="http://schemas.openxmlformats.org/markup-compatibility/2006" xmlns:a14="http://schemas.microsoft.com/office/drawing/2010/main">
        <mc:Choice Requires="a14">
          <p:sp>
            <p:nvSpPr>
              <p:cNvPr id="15" name="TextBox 14"/>
              <p:cNvSpPr txBox="1"/>
              <p:nvPr/>
            </p:nvSpPr>
            <p:spPr>
              <a:xfrm>
                <a:off x="6396253" y="2220085"/>
                <a:ext cx="5720398" cy="1642116"/>
              </a:xfrm>
              <a:prstGeom prst="rect">
                <a:avLst/>
              </a:prstGeom>
              <a:noFill/>
            </p:spPr>
            <p:txBody>
              <a:bodyPr wrap="square" rtlCol="0">
                <a:spAutoFit/>
              </a:bodyPr>
              <a:lstStyle/>
              <a:p>
                <a14:m>
                  <m:oMath xmlns:m="http://schemas.openxmlformats.org/officeDocument/2006/math">
                    <m:sSub>
                      <m:sSubPr>
                        <m:ctrlPr>
                          <a:rPr lang="fr-LU" sz="2800" i="1" smtClean="0">
                            <a:solidFill>
                              <a:srgbClr val="DE5261"/>
                            </a:solidFill>
                            <a:latin typeface="Cambria Math" panose="02040503050406030204" pitchFamily="18" charset="0"/>
                          </a:rPr>
                        </m:ctrlPr>
                      </m:sSubPr>
                      <m:e>
                        <m:r>
                          <a:rPr lang="fr-LU" sz="2800" b="0" i="1" smtClean="0">
                            <a:solidFill>
                              <a:srgbClr val="DE5261"/>
                            </a:solidFill>
                            <a:latin typeface="Cambria Math" panose="02040503050406030204" pitchFamily="18" charset="0"/>
                          </a:rPr>
                          <m:t>𝐶</m:t>
                        </m:r>
                      </m:e>
                      <m:sub>
                        <m:r>
                          <a:rPr lang="fr-LU" sz="2800" b="0" i="1" smtClean="0">
                            <a:solidFill>
                              <a:srgbClr val="DE5261"/>
                            </a:solidFill>
                            <a:latin typeface="Cambria Math" panose="02040503050406030204" pitchFamily="18" charset="0"/>
                          </a:rPr>
                          <m:t>𝐶𝑂</m:t>
                        </m:r>
                      </m:sub>
                    </m:sSub>
                    <m:r>
                      <a:rPr lang="fr-LU" sz="2800" b="0" i="1" smtClean="0">
                        <a:solidFill>
                          <a:srgbClr val="434342"/>
                        </a:solidFill>
                        <a:latin typeface="Cambria Math" panose="02040503050406030204" pitchFamily="18" charset="0"/>
                      </a:rPr>
                      <m:t>=0</m:t>
                    </m:r>
                  </m:oMath>
                </a14:m>
                <a:r>
                  <a:rPr lang="fr-LU" sz="2800" dirty="0" smtClean="0">
                    <a:solidFill>
                      <a:srgbClr val="434342"/>
                    </a:solidFill>
                  </a:rPr>
                  <a:t>        </a:t>
                </a:r>
                <a:r>
                  <a:rPr lang="fr-CH" sz="2400" dirty="0" smtClean="0">
                    <a:solidFill>
                      <a:srgbClr val="434342"/>
                    </a:solidFill>
                  </a:rPr>
                  <a:t>⇒ </a:t>
                </a:r>
                <a:r>
                  <a:rPr lang="fr-CH" sz="2400" b="1" dirty="0">
                    <a:solidFill>
                      <a:srgbClr val="434342"/>
                    </a:solidFill>
                  </a:rPr>
                  <a:t>B</a:t>
                </a:r>
                <a:r>
                  <a:rPr lang="fr-CH" sz="2400" b="1" dirty="0" smtClean="0">
                    <a:solidFill>
                      <a:srgbClr val="434342"/>
                    </a:solidFill>
                  </a:rPr>
                  <a:t>onus</a:t>
                </a:r>
                <a:r>
                  <a:rPr lang="fr-CH" sz="2400" dirty="0" smtClean="0">
                    <a:solidFill>
                      <a:srgbClr val="434342"/>
                    </a:solidFill>
                  </a:rPr>
                  <a:t> </a:t>
                </a:r>
                <a:r>
                  <a:rPr lang="fr-CH" sz="2400" dirty="0" err="1" smtClean="0">
                    <a:solidFill>
                      <a:srgbClr val="434342"/>
                    </a:solidFill>
                  </a:rPr>
                  <a:t>wird</a:t>
                </a:r>
                <a:r>
                  <a:rPr lang="fr-CH" sz="2400" dirty="0" smtClean="0">
                    <a:solidFill>
                      <a:srgbClr val="434342"/>
                    </a:solidFill>
                  </a:rPr>
                  <a:t> </a:t>
                </a:r>
                <a:r>
                  <a:rPr lang="fr-CH" sz="2400" dirty="0" err="1" smtClean="0">
                    <a:solidFill>
                      <a:srgbClr val="434342"/>
                    </a:solidFill>
                  </a:rPr>
                  <a:t>angewendet</a:t>
                </a:r>
                <a:endParaRPr lang="fr-CH" sz="2400" dirty="0" smtClean="0">
                  <a:solidFill>
                    <a:srgbClr val="434342"/>
                  </a:solidFill>
                </a:endParaRPr>
              </a:p>
              <a:p>
                <a14:m>
                  <m:oMath xmlns:m="http://schemas.openxmlformats.org/officeDocument/2006/math">
                    <m:sSub>
                      <m:sSubPr>
                        <m:ctrlPr>
                          <a:rPr lang="fr-LU" sz="2800" i="1" smtClean="0">
                            <a:solidFill>
                              <a:srgbClr val="DE5261"/>
                            </a:solidFill>
                            <a:latin typeface="Cambria Math" panose="02040503050406030204" pitchFamily="18" charset="0"/>
                          </a:rPr>
                        </m:ctrlPr>
                      </m:sSubPr>
                      <m:e>
                        <m:r>
                          <a:rPr lang="fr-LU" sz="2800" b="0" i="1" smtClean="0">
                            <a:solidFill>
                              <a:srgbClr val="DE5261"/>
                            </a:solidFill>
                            <a:latin typeface="Cambria Math" panose="02040503050406030204" pitchFamily="18" charset="0"/>
                          </a:rPr>
                          <m:t>𝐶</m:t>
                        </m:r>
                      </m:e>
                      <m:sub>
                        <m:r>
                          <a:rPr lang="fr-LU" sz="2800" b="0" i="1" smtClean="0">
                            <a:solidFill>
                              <a:srgbClr val="DE5261"/>
                            </a:solidFill>
                            <a:latin typeface="Cambria Math" panose="02040503050406030204" pitchFamily="18" charset="0"/>
                          </a:rPr>
                          <m:t>𝐶𝑂</m:t>
                        </m:r>
                      </m:sub>
                    </m:sSub>
                    <m:r>
                      <a:rPr lang="fr-LU" sz="2800" i="1" smtClean="0">
                        <a:solidFill>
                          <a:srgbClr val="434342"/>
                        </a:solidFill>
                        <a:latin typeface="Cambria Math" panose="02040503050406030204" pitchFamily="18" charset="0"/>
                        <a:ea typeface="Cambria Math" panose="02040503050406030204" pitchFamily="18" charset="0"/>
                      </a:rPr>
                      <m:t>≤</m:t>
                    </m:r>
                    <m:sSub>
                      <m:sSubPr>
                        <m:ctrlPr>
                          <a:rPr lang="fr-LU" sz="2800" i="1" smtClean="0">
                            <a:solidFill>
                              <a:schemeClr val="accent5">
                                <a:lumMod val="75000"/>
                              </a:schemeClr>
                            </a:solidFill>
                            <a:latin typeface="Cambria Math" panose="02040503050406030204" pitchFamily="18" charset="0"/>
                            <a:ea typeface="Cambria Math" panose="02040503050406030204" pitchFamily="18" charset="0"/>
                          </a:rPr>
                        </m:ctrlPr>
                      </m:sSubPr>
                      <m:e>
                        <m:r>
                          <a:rPr lang="fr-LU" sz="2800" b="0" i="1" smtClean="0">
                            <a:solidFill>
                              <a:schemeClr val="accent5">
                                <a:lumMod val="75000"/>
                              </a:schemeClr>
                            </a:solidFill>
                            <a:latin typeface="Cambria Math" panose="02040503050406030204" pitchFamily="18" charset="0"/>
                            <a:ea typeface="Cambria Math" panose="02040503050406030204" pitchFamily="18" charset="0"/>
                          </a:rPr>
                          <m:t>𝐶</m:t>
                        </m:r>
                      </m:e>
                      <m:sub>
                        <m:r>
                          <a:rPr lang="fr-LU" sz="2800" b="0" i="1" smtClean="0">
                            <a:solidFill>
                              <a:schemeClr val="accent5">
                                <a:lumMod val="75000"/>
                              </a:schemeClr>
                            </a:solidFill>
                            <a:latin typeface="Cambria Math" panose="02040503050406030204" pitchFamily="18" charset="0"/>
                            <a:ea typeface="Cambria Math" panose="02040503050406030204" pitchFamily="18" charset="0"/>
                          </a:rPr>
                          <m:t>𝐶𝐿</m:t>
                        </m:r>
                      </m:sub>
                    </m:sSub>
                  </m:oMath>
                </a14:m>
                <a:r>
                  <a:rPr lang="fr-LU" sz="2400" dirty="0" smtClean="0"/>
                  <a:t>     </a:t>
                </a:r>
                <a:r>
                  <a:rPr lang="fr-CH" sz="2400" dirty="0" smtClean="0"/>
                  <a:t>⇒ </a:t>
                </a:r>
                <a:r>
                  <a:rPr lang="fr-CH" sz="2400" b="1" dirty="0" err="1" smtClean="0">
                    <a:solidFill>
                      <a:srgbClr val="434342"/>
                    </a:solidFill>
                  </a:rPr>
                  <a:t>weder</a:t>
                </a:r>
                <a:r>
                  <a:rPr lang="fr-CH" sz="2400" b="1" dirty="0" smtClean="0">
                    <a:solidFill>
                      <a:srgbClr val="434342"/>
                    </a:solidFill>
                  </a:rPr>
                  <a:t> Bonus </a:t>
                </a:r>
                <a:r>
                  <a:rPr lang="fr-CH" sz="2400" b="1" dirty="0" err="1" smtClean="0">
                    <a:solidFill>
                      <a:srgbClr val="434342"/>
                    </a:solidFill>
                  </a:rPr>
                  <a:t>noch</a:t>
                </a:r>
                <a:r>
                  <a:rPr lang="fr-CH" sz="2400" b="1" dirty="0" smtClean="0">
                    <a:solidFill>
                      <a:srgbClr val="434342"/>
                    </a:solidFill>
                  </a:rPr>
                  <a:t> Malus</a:t>
                </a:r>
              </a:p>
              <a:p>
                <a14:m>
                  <m:oMath xmlns:m="http://schemas.openxmlformats.org/officeDocument/2006/math">
                    <m:sSub>
                      <m:sSubPr>
                        <m:ctrlPr>
                          <a:rPr lang="fr-CH" sz="2800" i="1" smtClean="0">
                            <a:solidFill>
                              <a:srgbClr val="DE5261"/>
                            </a:solidFill>
                            <a:latin typeface="Cambria Math" panose="02040503050406030204" pitchFamily="18" charset="0"/>
                          </a:rPr>
                        </m:ctrlPr>
                      </m:sSubPr>
                      <m:e>
                        <m:r>
                          <a:rPr lang="fr-LU" sz="2800" b="0" i="1" smtClean="0">
                            <a:solidFill>
                              <a:srgbClr val="DE5261"/>
                            </a:solidFill>
                            <a:latin typeface="Cambria Math" panose="02040503050406030204" pitchFamily="18" charset="0"/>
                          </a:rPr>
                          <m:t>𝐶</m:t>
                        </m:r>
                      </m:e>
                      <m:sub>
                        <m:r>
                          <a:rPr lang="fr-LU" sz="2800" b="0" i="1" smtClean="0">
                            <a:solidFill>
                              <a:srgbClr val="DE5261"/>
                            </a:solidFill>
                            <a:latin typeface="Cambria Math" panose="02040503050406030204" pitchFamily="18" charset="0"/>
                          </a:rPr>
                          <m:t>𝐶𝑂</m:t>
                        </m:r>
                      </m:sub>
                    </m:sSub>
                    <m:r>
                      <a:rPr lang="fr-CH" sz="2800" i="1" smtClean="0">
                        <a:solidFill>
                          <a:srgbClr val="434342"/>
                        </a:solidFill>
                        <a:latin typeface="Cambria Math" panose="02040503050406030204" pitchFamily="18" charset="0"/>
                        <a:ea typeface="Cambria Math" panose="02040503050406030204" pitchFamily="18" charset="0"/>
                      </a:rPr>
                      <m:t>&gt;</m:t>
                    </m:r>
                    <m:sSub>
                      <m:sSubPr>
                        <m:ctrlPr>
                          <a:rPr lang="fr-CH" sz="2800" i="1" smtClean="0">
                            <a:solidFill>
                              <a:schemeClr val="accent5">
                                <a:lumMod val="75000"/>
                              </a:schemeClr>
                            </a:solidFill>
                            <a:latin typeface="Cambria Math" panose="02040503050406030204" pitchFamily="18" charset="0"/>
                            <a:ea typeface="Cambria Math" panose="02040503050406030204" pitchFamily="18" charset="0"/>
                          </a:rPr>
                        </m:ctrlPr>
                      </m:sSubPr>
                      <m:e>
                        <m:r>
                          <a:rPr lang="fr-LU" sz="2800" b="0" i="1" smtClean="0">
                            <a:solidFill>
                              <a:schemeClr val="accent5">
                                <a:lumMod val="75000"/>
                              </a:schemeClr>
                            </a:solidFill>
                            <a:latin typeface="Cambria Math" panose="02040503050406030204" pitchFamily="18" charset="0"/>
                            <a:ea typeface="Cambria Math" panose="02040503050406030204" pitchFamily="18" charset="0"/>
                          </a:rPr>
                          <m:t>𝐶</m:t>
                        </m:r>
                      </m:e>
                      <m:sub>
                        <m:r>
                          <a:rPr lang="fr-LU" sz="2800" b="0" i="1" smtClean="0">
                            <a:solidFill>
                              <a:schemeClr val="accent5">
                                <a:lumMod val="75000"/>
                              </a:schemeClr>
                            </a:solidFill>
                            <a:latin typeface="Cambria Math" panose="02040503050406030204" pitchFamily="18" charset="0"/>
                            <a:ea typeface="Cambria Math" panose="02040503050406030204" pitchFamily="18" charset="0"/>
                          </a:rPr>
                          <m:t>𝐶𝐿</m:t>
                        </m:r>
                      </m:sub>
                    </m:sSub>
                  </m:oMath>
                </a14:m>
                <a:r>
                  <a:rPr lang="fr-CH" sz="2400" dirty="0" smtClean="0"/>
                  <a:t>     </a:t>
                </a:r>
                <a:r>
                  <a:rPr lang="fr-CH" sz="2400" dirty="0" smtClean="0">
                    <a:solidFill>
                      <a:srgbClr val="434342"/>
                    </a:solidFill>
                  </a:rPr>
                  <a:t>⇒ </a:t>
                </a:r>
                <a:r>
                  <a:rPr lang="fr-CH" sz="2400" b="1" dirty="0">
                    <a:solidFill>
                      <a:srgbClr val="434342"/>
                    </a:solidFill>
                  </a:rPr>
                  <a:t>M</a:t>
                </a:r>
                <a:r>
                  <a:rPr lang="fr-CH" sz="2400" b="1" dirty="0" smtClean="0">
                    <a:solidFill>
                      <a:srgbClr val="434342"/>
                    </a:solidFill>
                  </a:rPr>
                  <a:t>alus</a:t>
                </a:r>
                <a:r>
                  <a:rPr lang="fr-CH" sz="2400" dirty="0" smtClean="0">
                    <a:solidFill>
                      <a:srgbClr val="434342"/>
                    </a:solidFill>
                  </a:rPr>
                  <a:t> </a:t>
                </a:r>
                <a:r>
                  <a:rPr lang="fr-CH" sz="2400" dirty="0" err="1" smtClean="0">
                    <a:solidFill>
                      <a:srgbClr val="434342"/>
                    </a:solidFill>
                  </a:rPr>
                  <a:t>wird</a:t>
                </a:r>
                <a:r>
                  <a:rPr lang="fr-CH" sz="2400" dirty="0" smtClean="0">
                    <a:solidFill>
                      <a:srgbClr val="434342"/>
                    </a:solidFill>
                  </a:rPr>
                  <a:t> </a:t>
                </a:r>
                <a:r>
                  <a:rPr lang="fr-CH" sz="2400" dirty="0" err="1" smtClean="0">
                    <a:solidFill>
                      <a:srgbClr val="434342"/>
                    </a:solidFill>
                  </a:rPr>
                  <a:t>angewendet</a:t>
                </a:r>
                <a:endParaRPr lang="fr-CH" dirty="0">
                  <a:solidFill>
                    <a:srgbClr val="434342"/>
                  </a:solidFill>
                </a:endParaRPr>
              </a:p>
              <a:p>
                <a:endParaRPr lang="fr-LU" dirty="0"/>
              </a:p>
            </p:txBody>
          </p:sp>
        </mc:Choice>
        <mc:Fallback xmlns="">
          <p:sp>
            <p:nvSpPr>
              <p:cNvPr id="15" name="TextBox 14"/>
              <p:cNvSpPr txBox="1">
                <a:spLocks noRot="1" noChangeAspect="1" noMove="1" noResize="1" noEditPoints="1" noAdjustHandles="1" noChangeArrowheads="1" noChangeShapeType="1" noTextEdit="1"/>
              </p:cNvSpPr>
              <p:nvPr/>
            </p:nvSpPr>
            <p:spPr>
              <a:xfrm>
                <a:off x="6396253" y="2220085"/>
                <a:ext cx="5720398" cy="1642116"/>
              </a:xfrm>
              <a:prstGeom prst="rect">
                <a:avLst/>
              </a:prstGeom>
              <a:blipFill>
                <a:blip r:embed="rId3"/>
                <a:stretch>
                  <a:fillRect t="-741"/>
                </a:stretch>
              </a:blipFill>
            </p:spPr>
            <p:txBody>
              <a:bodyPr/>
              <a:lstStyle/>
              <a:p>
                <a:r>
                  <a:rPr lang="fr-LU">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90406" y="3747000"/>
                <a:ext cx="9886168" cy="461665"/>
              </a:xfrm>
              <a:prstGeom prst="rect">
                <a:avLst/>
              </a:prstGeom>
              <a:noFill/>
            </p:spPr>
            <p:txBody>
              <a:bodyPr wrap="none" rtlCol="0">
                <a:spAutoFit/>
              </a:bodyPr>
              <a:lstStyle/>
              <a:p>
                <a:r>
                  <a:rPr lang="fr-LU" sz="2400" b="1" dirty="0" err="1" smtClean="0">
                    <a:solidFill>
                      <a:srgbClr val="434342"/>
                    </a:solidFill>
                  </a:rPr>
                  <a:t>Werte</a:t>
                </a:r>
                <a:r>
                  <a:rPr lang="fr-LU" sz="2400" b="1" dirty="0" smtClean="0">
                    <a:solidFill>
                      <a:srgbClr val="434342"/>
                    </a:solidFill>
                  </a:rPr>
                  <a:t> des Bonus-Malus-</a:t>
                </a:r>
                <a:r>
                  <a:rPr lang="fr-LU" sz="2400" b="1" dirty="0" err="1" smtClean="0">
                    <a:solidFill>
                      <a:srgbClr val="434342"/>
                    </a:solidFill>
                  </a:rPr>
                  <a:t>Faktors</a:t>
                </a:r>
                <a:r>
                  <a:rPr lang="fr-LU" sz="2400" b="1" dirty="0" smtClean="0">
                    <a:solidFill>
                      <a:srgbClr val="434342"/>
                    </a:solidFill>
                  </a:rPr>
                  <a:t> (</a:t>
                </a:r>
                <a14:m>
                  <m:oMath xmlns:m="http://schemas.openxmlformats.org/officeDocument/2006/math">
                    <m:sSub>
                      <m:sSubPr>
                        <m:ctrlPr>
                          <a:rPr lang="fr-LU" sz="2400" b="1" i="1" dirty="0" smtClean="0">
                            <a:solidFill>
                              <a:srgbClr val="434342"/>
                            </a:solidFill>
                            <a:latin typeface="Cambria Math" panose="02040503050406030204" pitchFamily="18" charset="0"/>
                          </a:rPr>
                        </m:ctrlPr>
                      </m:sSubPr>
                      <m:e>
                        <m:r>
                          <a:rPr lang="fr-LU" sz="2400" b="1" i="1" dirty="0" smtClean="0">
                            <a:solidFill>
                              <a:srgbClr val="434342"/>
                            </a:solidFill>
                            <a:latin typeface="Cambria Math" panose="02040503050406030204" pitchFamily="18" charset="0"/>
                          </a:rPr>
                          <m:t>𝑭</m:t>
                        </m:r>
                      </m:e>
                      <m:sub>
                        <m:r>
                          <a:rPr lang="fr-LU" sz="2400" b="1" i="1" dirty="0" smtClean="0">
                            <a:solidFill>
                              <a:srgbClr val="434342"/>
                            </a:solidFill>
                            <a:latin typeface="Cambria Math" panose="02040503050406030204" pitchFamily="18" charset="0"/>
                          </a:rPr>
                          <m:t>𝑩𝑴</m:t>
                        </m:r>
                      </m:sub>
                    </m:sSub>
                  </m:oMath>
                </a14:m>
                <a:r>
                  <a:rPr lang="fr-LU" sz="2400" b="1" dirty="0" smtClean="0">
                    <a:solidFill>
                      <a:srgbClr val="434342"/>
                    </a:solidFill>
                  </a:rPr>
                  <a:t>) </a:t>
                </a:r>
                <a:r>
                  <a:rPr lang="fr-LU" sz="2400" b="1" dirty="0" err="1" smtClean="0">
                    <a:solidFill>
                      <a:srgbClr val="434342"/>
                    </a:solidFill>
                  </a:rPr>
                  <a:t>auf</a:t>
                </a:r>
                <a:r>
                  <a:rPr lang="fr-LU" sz="2400" b="1" dirty="0" smtClean="0">
                    <a:solidFill>
                      <a:srgbClr val="434342"/>
                    </a:solidFill>
                  </a:rPr>
                  <a:t> Basis der </a:t>
                </a:r>
                <a:r>
                  <a:rPr lang="fr-LU" sz="2400" b="1" dirty="0" err="1" smtClean="0">
                    <a:solidFill>
                      <a:srgbClr val="434342"/>
                    </a:solidFill>
                  </a:rPr>
                  <a:t>relativen</a:t>
                </a:r>
                <a:r>
                  <a:rPr lang="fr-LU" sz="2400" b="1" dirty="0" smtClean="0">
                    <a:solidFill>
                      <a:srgbClr val="434342"/>
                    </a:solidFill>
                  </a:rPr>
                  <a:t> </a:t>
                </a:r>
                <a:r>
                  <a:rPr lang="fr-LU" sz="2400" b="1" dirty="0" err="1" smtClean="0">
                    <a:solidFill>
                      <a:srgbClr val="434342"/>
                    </a:solidFill>
                  </a:rPr>
                  <a:t>Differenz</a:t>
                </a:r>
                <a:r>
                  <a:rPr lang="fr-LU" sz="2400" b="1" dirty="0" smtClean="0">
                    <a:solidFill>
                      <a:srgbClr val="434342"/>
                    </a:solidFill>
                  </a:rPr>
                  <a:t> (Δ</a:t>
                </a:r>
                <a:r>
                  <a:rPr lang="fr-LU" sz="2400" b="1" dirty="0">
                    <a:solidFill>
                      <a:srgbClr val="434342"/>
                    </a:solidFill>
                  </a:rPr>
                  <a:t>) : </a:t>
                </a:r>
              </a:p>
            </p:txBody>
          </p:sp>
        </mc:Choice>
        <mc:Fallback xmlns="">
          <p:sp>
            <p:nvSpPr>
              <p:cNvPr id="16" name="TextBox 15"/>
              <p:cNvSpPr txBox="1">
                <a:spLocks noRot="1" noChangeAspect="1" noMove="1" noResize="1" noEditPoints="1" noAdjustHandles="1" noChangeArrowheads="1" noChangeShapeType="1" noTextEdit="1"/>
              </p:cNvSpPr>
              <p:nvPr/>
            </p:nvSpPr>
            <p:spPr>
              <a:xfrm>
                <a:off x="590406" y="3747000"/>
                <a:ext cx="9886168" cy="461665"/>
              </a:xfrm>
              <a:prstGeom prst="rect">
                <a:avLst/>
              </a:prstGeom>
              <a:blipFill>
                <a:blip r:embed="rId4"/>
                <a:stretch>
                  <a:fillRect l="-986" t="-10667" b="-30667"/>
                </a:stretch>
              </a:blipFill>
            </p:spPr>
            <p:txBody>
              <a:bodyPr/>
              <a:lstStyle/>
              <a:p>
                <a:r>
                  <a:rPr lang="fr-LU">
                    <a:noFill/>
                  </a:rPr>
                  <a:t> </a:t>
                </a:r>
              </a:p>
            </p:txBody>
          </p:sp>
        </mc:Fallback>
      </mc:AlternateContent>
      <p:graphicFrame>
        <p:nvGraphicFramePr>
          <p:cNvPr id="17" name="Table 16"/>
          <p:cNvGraphicFramePr>
            <a:graphicFrameLocks noGrp="1"/>
          </p:cNvGraphicFramePr>
          <p:nvPr>
            <p:extLst>
              <p:ext uri="{D42A27DB-BD31-4B8C-83A1-F6EECF244321}">
                <p14:modId xmlns:p14="http://schemas.microsoft.com/office/powerpoint/2010/main" val="3836190355"/>
              </p:ext>
            </p:extLst>
          </p:nvPr>
        </p:nvGraphicFramePr>
        <p:xfrm>
          <a:off x="653031" y="4241110"/>
          <a:ext cx="10697811" cy="1999617"/>
        </p:xfrm>
        <a:graphic>
          <a:graphicData uri="http://schemas.openxmlformats.org/drawingml/2006/table">
            <a:tbl>
              <a:tblPr firstRow="1" bandRow="1">
                <a:tableStyleId>{5C22544A-7EE6-4342-B048-85BDC9FD1C3A}</a:tableStyleId>
              </a:tblPr>
              <a:tblGrid>
                <a:gridCol w="1153685">
                  <a:extLst>
                    <a:ext uri="{9D8B030D-6E8A-4147-A177-3AD203B41FA5}">
                      <a16:colId xmlns:a16="http://schemas.microsoft.com/office/drawing/2014/main" val="20000"/>
                    </a:ext>
                  </a:extLst>
                </a:gridCol>
                <a:gridCol w="1678088">
                  <a:extLst>
                    <a:ext uri="{9D8B030D-6E8A-4147-A177-3AD203B41FA5}">
                      <a16:colId xmlns:a16="http://schemas.microsoft.com/office/drawing/2014/main" val="20001"/>
                    </a:ext>
                  </a:extLst>
                </a:gridCol>
                <a:gridCol w="2097610">
                  <a:extLst>
                    <a:ext uri="{9D8B030D-6E8A-4147-A177-3AD203B41FA5}">
                      <a16:colId xmlns:a16="http://schemas.microsoft.com/office/drawing/2014/main" val="20002"/>
                    </a:ext>
                  </a:extLst>
                </a:gridCol>
                <a:gridCol w="1887849">
                  <a:extLst>
                    <a:ext uri="{9D8B030D-6E8A-4147-A177-3AD203B41FA5}">
                      <a16:colId xmlns:a16="http://schemas.microsoft.com/office/drawing/2014/main" val="20003"/>
                    </a:ext>
                  </a:extLst>
                </a:gridCol>
                <a:gridCol w="2097610">
                  <a:extLst>
                    <a:ext uri="{9D8B030D-6E8A-4147-A177-3AD203B41FA5}">
                      <a16:colId xmlns:a16="http://schemas.microsoft.com/office/drawing/2014/main" val="20004"/>
                    </a:ext>
                  </a:extLst>
                </a:gridCol>
                <a:gridCol w="1782969">
                  <a:extLst>
                    <a:ext uri="{9D8B030D-6E8A-4147-A177-3AD203B41FA5}">
                      <a16:colId xmlns:a16="http://schemas.microsoft.com/office/drawing/2014/main" val="20005"/>
                    </a:ext>
                  </a:extLst>
                </a:gridCol>
              </a:tblGrid>
              <a:tr h="666539">
                <a:tc>
                  <a:txBody>
                    <a:bodyPr/>
                    <a:lstStyle/>
                    <a:p>
                      <a:pPr algn="ctr"/>
                      <a:r>
                        <a:rPr lang="fr-FR" sz="2800" b="1" dirty="0" smtClean="0">
                          <a:solidFill>
                            <a:srgbClr val="434342"/>
                          </a:solidFill>
                        </a:rPr>
                        <a:t>∆ (%)</a:t>
                      </a:r>
                      <a:endParaRPr lang="fr-LU" sz="2800" dirty="0">
                        <a:solidFill>
                          <a:srgbClr val="434342"/>
                        </a:solidFill>
                      </a:endParaRPr>
                    </a:p>
                  </a:txBody>
                  <a:tcPr anchor="ctr">
                    <a:solidFill>
                      <a:schemeClr val="bg1">
                        <a:lumMod val="85000"/>
                        <a:alpha val="85098"/>
                      </a:schemeClr>
                    </a:solidFill>
                  </a:tcPr>
                </a:tc>
                <a:tc>
                  <a:txBody>
                    <a:bodyPr/>
                    <a:lstStyle/>
                    <a:p>
                      <a:pPr algn="ctr">
                        <a:spcAft>
                          <a:spcPts val="0"/>
                        </a:spcAft>
                        <a:tabLst>
                          <a:tab pos="400050" algn="l"/>
                          <a:tab pos="628650" algn="l"/>
                          <a:tab pos="2686050" algn="ctr"/>
                          <a:tab pos="5600700" algn="r"/>
                        </a:tabLst>
                      </a:pPr>
                      <a:r>
                        <a:rPr lang="fr-FR" sz="2800" b="1" kern="1200" dirty="0">
                          <a:solidFill>
                            <a:srgbClr val="434342"/>
                          </a:solidFill>
                          <a:latin typeface="+mn-lt"/>
                          <a:ea typeface="+mn-ea"/>
                          <a:cs typeface="+mn-cs"/>
                        </a:rPr>
                        <a:t>∆ = − 100</a:t>
                      </a:r>
                      <a:endParaRPr lang="fr-LU" sz="2800" b="1" kern="1200" dirty="0">
                        <a:solidFill>
                          <a:srgbClr val="434342"/>
                        </a:solidFill>
                        <a:latin typeface="+mn-lt"/>
                        <a:ea typeface="+mn-ea"/>
                        <a:cs typeface="+mn-cs"/>
                      </a:endParaRPr>
                    </a:p>
                  </a:txBody>
                  <a:tcPr marL="68580" marR="68580" marT="0" marB="0" anchor="ctr">
                    <a:solidFill>
                      <a:schemeClr val="bg1">
                        <a:lumMod val="85000"/>
                        <a:alpha val="85098"/>
                      </a:schemeClr>
                    </a:solidFill>
                  </a:tcPr>
                </a:tc>
                <a:tc>
                  <a:txBody>
                    <a:bodyPr/>
                    <a:lstStyle/>
                    <a:p>
                      <a:pPr algn="ctr">
                        <a:spcAft>
                          <a:spcPts val="0"/>
                        </a:spcAft>
                        <a:tabLst>
                          <a:tab pos="400050" algn="l"/>
                          <a:tab pos="628650" algn="l"/>
                          <a:tab pos="2686050" algn="ctr"/>
                          <a:tab pos="5600700" algn="r"/>
                        </a:tabLst>
                      </a:pPr>
                      <a:r>
                        <a:rPr lang="fr-FR" sz="2800" b="1" kern="1200" dirty="0">
                          <a:solidFill>
                            <a:srgbClr val="434342"/>
                          </a:solidFill>
                          <a:latin typeface="+mn-lt"/>
                          <a:ea typeface="+mn-ea"/>
                          <a:cs typeface="+mn-cs"/>
                        </a:rPr>
                        <a:t>− 100 ˂ ∆ ≤ 0</a:t>
                      </a:r>
                      <a:endParaRPr lang="fr-LU" sz="2800" b="1" kern="1200" dirty="0">
                        <a:solidFill>
                          <a:srgbClr val="434342"/>
                        </a:solidFill>
                        <a:latin typeface="+mn-lt"/>
                        <a:ea typeface="+mn-ea"/>
                        <a:cs typeface="+mn-cs"/>
                      </a:endParaRPr>
                    </a:p>
                  </a:txBody>
                  <a:tcPr marL="68580" marR="68580" marT="0" marB="0" anchor="ctr">
                    <a:solidFill>
                      <a:schemeClr val="bg1">
                        <a:lumMod val="85000"/>
                        <a:alpha val="85098"/>
                      </a:schemeClr>
                    </a:solidFill>
                  </a:tcPr>
                </a:tc>
                <a:tc>
                  <a:txBody>
                    <a:bodyPr/>
                    <a:lstStyle/>
                    <a:p>
                      <a:pPr algn="ctr">
                        <a:spcAft>
                          <a:spcPts val="0"/>
                        </a:spcAft>
                        <a:tabLst>
                          <a:tab pos="400050" algn="l"/>
                          <a:tab pos="628650" algn="l"/>
                          <a:tab pos="2686050" algn="ctr"/>
                          <a:tab pos="5600700" algn="r"/>
                        </a:tabLst>
                      </a:pPr>
                      <a:r>
                        <a:rPr lang="fr-FR" sz="2800" b="1" kern="1200" dirty="0">
                          <a:solidFill>
                            <a:srgbClr val="434342"/>
                          </a:solidFill>
                          <a:latin typeface="+mn-lt"/>
                          <a:ea typeface="+mn-ea"/>
                          <a:cs typeface="+mn-cs"/>
                        </a:rPr>
                        <a:t>0 ˂ ∆ ≤ 33</a:t>
                      </a:r>
                      <a:endParaRPr lang="fr-LU" sz="2800" b="1" kern="1200" dirty="0">
                        <a:solidFill>
                          <a:srgbClr val="434342"/>
                        </a:solidFill>
                        <a:latin typeface="+mn-lt"/>
                        <a:ea typeface="+mn-ea"/>
                        <a:cs typeface="+mn-cs"/>
                      </a:endParaRPr>
                    </a:p>
                  </a:txBody>
                  <a:tcPr marL="68580" marR="68580" marT="0" marB="0" anchor="ctr">
                    <a:solidFill>
                      <a:schemeClr val="bg1">
                        <a:lumMod val="85000"/>
                        <a:alpha val="85098"/>
                      </a:schemeClr>
                    </a:solidFill>
                  </a:tcPr>
                </a:tc>
                <a:tc>
                  <a:txBody>
                    <a:bodyPr/>
                    <a:lstStyle/>
                    <a:p>
                      <a:pPr algn="ctr">
                        <a:spcAft>
                          <a:spcPts val="0"/>
                        </a:spcAft>
                        <a:tabLst>
                          <a:tab pos="400050" algn="l"/>
                          <a:tab pos="628650" algn="l"/>
                          <a:tab pos="2686050" algn="ctr"/>
                          <a:tab pos="5600700" algn="r"/>
                        </a:tabLst>
                      </a:pPr>
                      <a:r>
                        <a:rPr lang="fr-FR" sz="2800" b="1" kern="1200" dirty="0">
                          <a:solidFill>
                            <a:srgbClr val="434342"/>
                          </a:solidFill>
                          <a:latin typeface="+mn-lt"/>
                          <a:ea typeface="+mn-ea"/>
                          <a:cs typeface="+mn-cs"/>
                        </a:rPr>
                        <a:t>33 ˂ ∆ ≤ 100</a:t>
                      </a:r>
                      <a:endParaRPr lang="fr-LU" sz="2800" b="1" kern="1200" dirty="0">
                        <a:solidFill>
                          <a:srgbClr val="434342"/>
                        </a:solidFill>
                        <a:latin typeface="+mn-lt"/>
                        <a:ea typeface="+mn-ea"/>
                        <a:cs typeface="+mn-cs"/>
                      </a:endParaRPr>
                    </a:p>
                  </a:txBody>
                  <a:tcPr marL="68580" marR="68580" marT="0" marB="0" anchor="ctr">
                    <a:solidFill>
                      <a:schemeClr val="bg1">
                        <a:lumMod val="85000"/>
                        <a:alpha val="85098"/>
                      </a:schemeClr>
                    </a:solidFill>
                  </a:tcPr>
                </a:tc>
                <a:tc>
                  <a:txBody>
                    <a:bodyPr/>
                    <a:lstStyle/>
                    <a:p>
                      <a:pPr algn="ctr">
                        <a:spcAft>
                          <a:spcPts val="0"/>
                        </a:spcAft>
                        <a:tabLst>
                          <a:tab pos="400050" algn="l"/>
                          <a:tab pos="628650" algn="l"/>
                          <a:tab pos="2686050" algn="ctr"/>
                          <a:tab pos="5600700" algn="r"/>
                        </a:tabLst>
                      </a:pPr>
                      <a:r>
                        <a:rPr lang="fr-FR" sz="2800" b="1" kern="1200" dirty="0">
                          <a:solidFill>
                            <a:srgbClr val="434342"/>
                          </a:solidFill>
                          <a:latin typeface="+mn-lt"/>
                          <a:ea typeface="+mn-ea"/>
                          <a:cs typeface="+mn-cs"/>
                        </a:rPr>
                        <a:t>∆ ˃ 100</a:t>
                      </a:r>
                      <a:endParaRPr lang="fr-LU" sz="2800" b="1" kern="1200" dirty="0">
                        <a:solidFill>
                          <a:srgbClr val="434342"/>
                        </a:solidFill>
                        <a:latin typeface="+mn-lt"/>
                        <a:ea typeface="+mn-ea"/>
                        <a:cs typeface="+mn-cs"/>
                      </a:endParaRPr>
                    </a:p>
                  </a:txBody>
                  <a:tcPr marL="68580" marR="68580" marT="0" marB="0" anchor="ctr">
                    <a:solidFill>
                      <a:schemeClr val="bg1">
                        <a:lumMod val="85000"/>
                        <a:alpha val="85098"/>
                      </a:schemeClr>
                    </a:solidFill>
                  </a:tcPr>
                </a:tc>
                <a:extLst>
                  <a:ext uri="{0D108BD9-81ED-4DB2-BD59-A6C34878D82A}">
                    <a16:rowId xmlns:a16="http://schemas.microsoft.com/office/drawing/2014/main" val="10000"/>
                  </a:ext>
                </a:extLst>
              </a:tr>
              <a:tr h="666539">
                <a:tc>
                  <a:txBody>
                    <a:bodyPr/>
                    <a:lstStyle/>
                    <a:p>
                      <a:pPr algn="ctr"/>
                      <a:r>
                        <a:rPr lang="fr-FR" sz="2800" b="1" dirty="0" smtClean="0">
                          <a:solidFill>
                            <a:srgbClr val="434342"/>
                          </a:solidFill>
                        </a:rPr>
                        <a:t>F</a:t>
                      </a:r>
                      <a:r>
                        <a:rPr lang="fr-FR" sz="2800" b="1" baseline="-25000" dirty="0" smtClean="0">
                          <a:solidFill>
                            <a:srgbClr val="434342"/>
                          </a:solidFill>
                        </a:rPr>
                        <a:t>BM</a:t>
                      </a:r>
                      <a:endParaRPr lang="fr-LU" sz="2800" b="1" kern="1200" dirty="0">
                        <a:solidFill>
                          <a:srgbClr val="434342"/>
                        </a:solidFill>
                        <a:latin typeface="+mn-lt"/>
                        <a:ea typeface="+mn-ea"/>
                        <a:cs typeface="+mn-cs"/>
                      </a:endParaRPr>
                    </a:p>
                  </a:txBody>
                  <a:tcPr anchor="ctr">
                    <a:solidFill>
                      <a:schemeClr val="bg1">
                        <a:lumMod val="85000"/>
                      </a:schemeClr>
                    </a:solidFill>
                  </a:tcPr>
                </a:tc>
                <a:tc>
                  <a:txBody>
                    <a:bodyPr/>
                    <a:lstStyle/>
                    <a:p>
                      <a:pPr algn="ctr"/>
                      <a:r>
                        <a:rPr lang="fr-LU" sz="2400" b="1" dirty="0" smtClean="0">
                          <a:solidFill>
                            <a:schemeClr val="bg1"/>
                          </a:solidFill>
                        </a:rPr>
                        <a:t>0,85</a:t>
                      </a:r>
                      <a:endParaRPr lang="fr-LU" sz="2400" b="1" dirty="0">
                        <a:solidFill>
                          <a:schemeClr val="bg1"/>
                        </a:solidFill>
                      </a:endParaRPr>
                    </a:p>
                  </a:txBody>
                  <a:tcPr anchor="ctr">
                    <a:solidFill>
                      <a:srgbClr val="7F7F7F">
                        <a:alpha val="74902"/>
                      </a:srgbClr>
                    </a:solidFill>
                  </a:tcPr>
                </a:tc>
                <a:tc>
                  <a:txBody>
                    <a:bodyPr/>
                    <a:lstStyle/>
                    <a:p>
                      <a:pPr algn="ctr"/>
                      <a:r>
                        <a:rPr lang="fr-LU" sz="2400" b="1" dirty="0" smtClean="0">
                          <a:solidFill>
                            <a:schemeClr val="bg1"/>
                          </a:solidFill>
                        </a:rPr>
                        <a:t>1,0</a:t>
                      </a:r>
                      <a:endParaRPr lang="fr-LU" sz="2400" b="1" dirty="0">
                        <a:solidFill>
                          <a:schemeClr val="bg1"/>
                        </a:solidFill>
                      </a:endParaRPr>
                    </a:p>
                  </a:txBody>
                  <a:tcPr anchor="ctr">
                    <a:solidFill>
                      <a:srgbClr val="7F7F7F">
                        <a:alpha val="74902"/>
                      </a:srgbClr>
                    </a:solidFill>
                  </a:tcPr>
                </a:tc>
                <a:tc>
                  <a:txBody>
                    <a:bodyPr/>
                    <a:lstStyle/>
                    <a:p>
                      <a:pPr algn="ctr"/>
                      <a:r>
                        <a:rPr lang="fr-LU" sz="2400" b="1" dirty="0" smtClean="0">
                          <a:solidFill>
                            <a:schemeClr val="bg1"/>
                          </a:solidFill>
                        </a:rPr>
                        <a:t>1,1</a:t>
                      </a:r>
                      <a:endParaRPr lang="fr-LU" sz="2400" b="1" dirty="0">
                        <a:solidFill>
                          <a:schemeClr val="bg1"/>
                        </a:solidFill>
                      </a:endParaRPr>
                    </a:p>
                  </a:txBody>
                  <a:tcPr anchor="ctr">
                    <a:solidFill>
                      <a:srgbClr val="7F7F7F">
                        <a:alpha val="74902"/>
                      </a:srgbClr>
                    </a:solidFill>
                  </a:tcPr>
                </a:tc>
                <a:tc>
                  <a:txBody>
                    <a:bodyPr/>
                    <a:lstStyle/>
                    <a:p>
                      <a:pPr algn="ctr"/>
                      <a:r>
                        <a:rPr lang="fr-LU" sz="2400" b="1" dirty="0" smtClean="0">
                          <a:solidFill>
                            <a:schemeClr val="bg1"/>
                          </a:solidFill>
                        </a:rPr>
                        <a:t>1,3</a:t>
                      </a:r>
                      <a:endParaRPr lang="fr-LU" sz="2400" b="1" dirty="0">
                        <a:solidFill>
                          <a:schemeClr val="bg1"/>
                        </a:solidFill>
                      </a:endParaRPr>
                    </a:p>
                  </a:txBody>
                  <a:tcPr anchor="ctr">
                    <a:solidFill>
                      <a:srgbClr val="7F7F7F">
                        <a:alpha val="74902"/>
                      </a:srgbClr>
                    </a:solidFill>
                  </a:tcPr>
                </a:tc>
                <a:tc>
                  <a:txBody>
                    <a:bodyPr/>
                    <a:lstStyle/>
                    <a:p>
                      <a:pPr algn="ctr"/>
                      <a:r>
                        <a:rPr lang="fr-LU" sz="2400" b="1" dirty="0" smtClean="0">
                          <a:solidFill>
                            <a:schemeClr val="bg1"/>
                          </a:solidFill>
                        </a:rPr>
                        <a:t>1,5</a:t>
                      </a:r>
                      <a:endParaRPr lang="fr-LU" sz="2400" b="1" dirty="0">
                        <a:solidFill>
                          <a:schemeClr val="bg1"/>
                        </a:solidFill>
                      </a:endParaRPr>
                    </a:p>
                  </a:txBody>
                  <a:tcPr anchor="ctr">
                    <a:solidFill>
                      <a:srgbClr val="7F7F7F">
                        <a:alpha val="74902"/>
                      </a:srgbClr>
                    </a:solidFill>
                  </a:tcPr>
                </a:tc>
                <a:extLst>
                  <a:ext uri="{0D108BD9-81ED-4DB2-BD59-A6C34878D82A}">
                    <a16:rowId xmlns:a16="http://schemas.microsoft.com/office/drawing/2014/main" val="10001"/>
                  </a:ext>
                </a:extLst>
              </a:tr>
              <a:tr h="666539">
                <a:tc>
                  <a:txBody>
                    <a:bodyPr/>
                    <a:lstStyle/>
                    <a:p>
                      <a:pPr algn="ctr"/>
                      <a:r>
                        <a:rPr lang="fr-LU" sz="2800" b="1" kern="1200" dirty="0" err="1" smtClean="0">
                          <a:solidFill>
                            <a:srgbClr val="434342"/>
                          </a:solidFill>
                          <a:latin typeface="+mn-lt"/>
                          <a:ea typeface="+mn-ea"/>
                          <a:cs typeface="+mn-cs"/>
                        </a:rPr>
                        <a:t>Satz</a:t>
                      </a:r>
                      <a:r>
                        <a:rPr lang="fr-LU" sz="2800" b="1" kern="1200" dirty="0" smtClean="0">
                          <a:solidFill>
                            <a:srgbClr val="434342"/>
                          </a:solidFill>
                          <a:latin typeface="+mn-lt"/>
                          <a:ea typeface="+mn-ea"/>
                          <a:cs typeface="+mn-cs"/>
                        </a:rPr>
                        <a:t>*</a:t>
                      </a:r>
                      <a:endParaRPr lang="fr-LU" sz="2800" b="1" kern="1200" dirty="0">
                        <a:solidFill>
                          <a:srgbClr val="434342"/>
                        </a:solidFill>
                        <a:latin typeface="+mn-lt"/>
                        <a:ea typeface="+mn-ea"/>
                        <a:cs typeface="+mn-cs"/>
                      </a:endParaRPr>
                    </a:p>
                  </a:txBody>
                  <a:tcPr anchor="ctr">
                    <a:solidFill>
                      <a:schemeClr val="bg1">
                        <a:lumMod val="85000"/>
                      </a:schemeClr>
                    </a:solidFill>
                  </a:tcPr>
                </a:tc>
                <a:tc>
                  <a:txBody>
                    <a:bodyPr/>
                    <a:lstStyle/>
                    <a:p>
                      <a:pPr algn="ctr"/>
                      <a:r>
                        <a:rPr lang="fr-LU" sz="2400" b="1" dirty="0" smtClean="0">
                          <a:solidFill>
                            <a:schemeClr val="bg1"/>
                          </a:solidFill>
                        </a:rPr>
                        <a:t>0,595 %</a:t>
                      </a:r>
                      <a:endParaRPr lang="fr-LU" sz="2400" b="1" dirty="0">
                        <a:solidFill>
                          <a:schemeClr val="bg1"/>
                        </a:solidFill>
                      </a:endParaRPr>
                    </a:p>
                  </a:txBody>
                  <a:tcPr anchor="ctr">
                    <a:solidFill>
                      <a:srgbClr val="0061A1">
                        <a:alpha val="65098"/>
                      </a:srgbClr>
                    </a:solidFill>
                  </a:tcPr>
                </a:tc>
                <a:tc>
                  <a:txBody>
                    <a:bodyPr/>
                    <a:lstStyle/>
                    <a:p>
                      <a:pPr algn="ctr"/>
                      <a:r>
                        <a:rPr lang="fr-LU" sz="2400" b="1" dirty="0" smtClean="0">
                          <a:solidFill>
                            <a:schemeClr val="bg1"/>
                          </a:solidFill>
                        </a:rPr>
                        <a:t>0,70 %</a:t>
                      </a:r>
                      <a:endParaRPr lang="fr-LU" sz="2400" b="1" dirty="0">
                        <a:solidFill>
                          <a:schemeClr val="bg1"/>
                        </a:solidFill>
                      </a:endParaRPr>
                    </a:p>
                  </a:txBody>
                  <a:tcPr anchor="ctr">
                    <a:solidFill>
                      <a:srgbClr val="0061A1">
                        <a:alpha val="65098"/>
                      </a:srgbClr>
                    </a:solidFill>
                  </a:tcPr>
                </a:tc>
                <a:tc>
                  <a:txBody>
                    <a:bodyPr/>
                    <a:lstStyle/>
                    <a:p>
                      <a:pPr algn="ctr"/>
                      <a:r>
                        <a:rPr lang="fr-LU" sz="2400" b="1" dirty="0" smtClean="0">
                          <a:solidFill>
                            <a:schemeClr val="bg1"/>
                          </a:solidFill>
                        </a:rPr>
                        <a:t>0,77 %</a:t>
                      </a:r>
                      <a:endParaRPr lang="fr-LU" sz="2400" b="1" dirty="0">
                        <a:solidFill>
                          <a:schemeClr val="bg1"/>
                        </a:solidFill>
                      </a:endParaRPr>
                    </a:p>
                  </a:txBody>
                  <a:tcPr anchor="ctr">
                    <a:solidFill>
                      <a:srgbClr val="0061A1">
                        <a:alpha val="65098"/>
                      </a:srgbClr>
                    </a:solidFill>
                  </a:tcPr>
                </a:tc>
                <a:tc>
                  <a:txBody>
                    <a:bodyPr/>
                    <a:lstStyle/>
                    <a:p>
                      <a:pPr algn="ctr"/>
                      <a:r>
                        <a:rPr lang="fr-LU" sz="2400" b="1" dirty="0" smtClean="0">
                          <a:solidFill>
                            <a:schemeClr val="bg1"/>
                          </a:solidFill>
                        </a:rPr>
                        <a:t>0,91 %</a:t>
                      </a:r>
                      <a:endParaRPr lang="fr-LU" sz="2400" b="1" dirty="0">
                        <a:solidFill>
                          <a:schemeClr val="bg1"/>
                        </a:solidFill>
                      </a:endParaRPr>
                    </a:p>
                  </a:txBody>
                  <a:tcPr anchor="ctr">
                    <a:solidFill>
                      <a:srgbClr val="0061A1">
                        <a:alpha val="65098"/>
                      </a:srgbClr>
                    </a:solidFill>
                  </a:tcPr>
                </a:tc>
                <a:tc>
                  <a:txBody>
                    <a:bodyPr/>
                    <a:lstStyle/>
                    <a:p>
                      <a:pPr algn="ctr"/>
                      <a:r>
                        <a:rPr lang="fr-LU" sz="2400" b="1" dirty="0" smtClean="0">
                          <a:solidFill>
                            <a:schemeClr val="bg1"/>
                          </a:solidFill>
                        </a:rPr>
                        <a:t>1,05 %</a:t>
                      </a:r>
                      <a:endParaRPr lang="fr-LU" sz="2400" b="1" dirty="0">
                        <a:solidFill>
                          <a:schemeClr val="bg1"/>
                        </a:solidFill>
                      </a:endParaRPr>
                    </a:p>
                  </a:txBody>
                  <a:tcPr anchor="ctr">
                    <a:solidFill>
                      <a:srgbClr val="0061A1">
                        <a:alpha val="65098"/>
                      </a:srgbClr>
                    </a:solidFill>
                  </a:tcPr>
                </a:tc>
                <a:extLst>
                  <a:ext uri="{0D108BD9-81ED-4DB2-BD59-A6C34878D82A}">
                    <a16:rowId xmlns:a16="http://schemas.microsoft.com/office/drawing/2014/main" val="10002"/>
                  </a:ext>
                </a:extLst>
              </a:tr>
            </a:tbl>
          </a:graphicData>
        </a:graphic>
      </p:graphicFrame>
      <p:sp>
        <p:nvSpPr>
          <p:cNvPr id="18" name="Content Placeholder 2"/>
          <p:cNvSpPr txBox="1">
            <a:spLocks/>
          </p:cNvSpPr>
          <p:nvPr/>
        </p:nvSpPr>
        <p:spPr>
          <a:xfrm>
            <a:off x="124222" y="6338895"/>
            <a:ext cx="11258208" cy="412357"/>
          </a:xfrm>
          <a:prstGeom prst="rect">
            <a:avLst/>
          </a:prstGeom>
        </p:spPr>
        <p:txBody>
          <a:bodyPr vert="horz" lIns="91440" tIns="45720" rIns="91440" bIns="45720" rtlCol="0">
            <a:normAutofit fontScale="25000" lnSpcReduction="20000"/>
          </a:bodyPr>
          <a:lstStyle>
            <a:lvl1pPr marL="228600" indent="-228600" algn="just" defTabSz="914400" rtl="0" eaLnBrk="1" latinLnBrk="0" hangingPunct="1">
              <a:lnSpc>
                <a:spcPct val="100000"/>
              </a:lnSpc>
              <a:spcBef>
                <a:spcPts val="1000"/>
              </a:spcBef>
              <a:buFont typeface="Arial"/>
              <a:buChar char="•"/>
              <a:defRPr sz="2800" kern="1200">
                <a:solidFill>
                  <a:schemeClr val="tx1"/>
                </a:solidFill>
                <a:latin typeface="+mn-lt"/>
                <a:ea typeface="+mn-ea"/>
                <a:cs typeface="+mn-cs"/>
              </a:defRPr>
            </a:lvl1pPr>
            <a:lvl2pPr marL="685800" indent="-228600" algn="just" defTabSz="914400" rtl="0" eaLnBrk="1" latinLnBrk="0" hangingPunct="1">
              <a:lnSpc>
                <a:spcPct val="100000"/>
              </a:lnSpc>
              <a:spcBef>
                <a:spcPts val="500"/>
              </a:spcBef>
              <a:buFont typeface="Arial"/>
              <a:buChar char="•"/>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gn="l">
              <a:buNone/>
            </a:pPr>
            <a:r>
              <a:rPr lang="fr-CH" sz="6400" i="1" dirty="0" smtClean="0">
                <a:solidFill>
                  <a:srgbClr val="434342"/>
                </a:solidFill>
                <a:latin typeface="Calibri"/>
                <a:cs typeface="Calibri"/>
              </a:rPr>
              <a:t>(*) </a:t>
            </a:r>
            <a:r>
              <a:rPr lang="fr-FR" sz="6400" i="1" dirty="0" err="1" smtClean="0">
                <a:solidFill>
                  <a:srgbClr val="434342"/>
                </a:solidFill>
              </a:rPr>
              <a:t>auf</a:t>
            </a:r>
            <a:r>
              <a:rPr lang="fr-FR" sz="6400" i="1" dirty="0" smtClean="0">
                <a:solidFill>
                  <a:srgbClr val="434342"/>
                </a:solidFill>
              </a:rPr>
              <a:t> der </a:t>
            </a:r>
            <a:r>
              <a:rPr lang="fr-FR" sz="6400" i="1" dirty="0" err="1" smtClean="0">
                <a:solidFill>
                  <a:srgbClr val="434342"/>
                </a:solidFill>
              </a:rPr>
              <a:t>Grundlage</a:t>
            </a:r>
            <a:r>
              <a:rPr lang="fr-FR" sz="6400" i="1" dirty="0" smtClean="0">
                <a:solidFill>
                  <a:srgbClr val="434342"/>
                </a:solidFill>
              </a:rPr>
              <a:t> </a:t>
            </a:r>
            <a:r>
              <a:rPr lang="fr-FR" sz="6400" i="1" dirty="0" err="1" smtClean="0">
                <a:solidFill>
                  <a:srgbClr val="434342"/>
                </a:solidFill>
              </a:rPr>
              <a:t>eines</a:t>
            </a:r>
            <a:r>
              <a:rPr lang="fr-FR" sz="6400" i="1" dirty="0" smtClean="0">
                <a:solidFill>
                  <a:srgbClr val="434342"/>
                </a:solidFill>
              </a:rPr>
              <a:t> </a:t>
            </a:r>
            <a:r>
              <a:rPr lang="fr-FR" sz="6400" i="1" dirty="0" err="1" smtClean="0">
                <a:solidFill>
                  <a:srgbClr val="434342"/>
                </a:solidFill>
              </a:rPr>
              <a:t>Basisbeitragssatzes</a:t>
            </a:r>
            <a:r>
              <a:rPr lang="fr-FR" sz="6400" i="1" dirty="0" smtClean="0">
                <a:solidFill>
                  <a:srgbClr val="434342"/>
                </a:solidFill>
              </a:rPr>
              <a:t> </a:t>
            </a:r>
            <a:r>
              <a:rPr lang="fr-FR" sz="6400" i="1" dirty="0" err="1" smtClean="0">
                <a:solidFill>
                  <a:srgbClr val="434342"/>
                </a:solidFill>
              </a:rPr>
              <a:t>von</a:t>
            </a:r>
            <a:r>
              <a:rPr lang="fr-FR" sz="6400" i="1" dirty="0" smtClean="0">
                <a:solidFill>
                  <a:srgbClr val="434342"/>
                </a:solidFill>
              </a:rPr>
              <a:t> 0,70 % </a:t>
            </a:r>
            <a:r>
              <a:rPr lang="fr-FR" sz="6400" i="1" dirty="0" err="1" smtClean="0">
                <a:solidFill>
                  <a:srgbClr val="434342"/>
                </a:solidFill>
              </a:rPr>
              <a:t>für</a:t>
            </a:r>
            <a:r>
              <a:rPr lang="fr-FR" sz="6400" i="1" dirty="0" smtClean="0">
                <a:solidFill>
                  <a:srgbClr val="434342"/>
                </a:solidFill>
              </a:rPr>
              <a:t> </a:t>
            </a:r>
            <a:r>
              <a:rPr lang="fr-FR" sz="6400" i="1" dirty="0" err="1" smtClean="0">
                <a:solidFill>
                  <a:srgbClr val="434342"/>
                </a:solidFill>
              </a:rPr>
              <a:t>das</a:t>
            </a:r>
            <a:r>
              <a:rPr lang="fr-FR" sz="6400" i="1" dirty="0" smtClean="0">
                <a:solidFill>
                  <a:srgbClr val="434342"/>
                </a:solidFill>
              </a:rPr>
              <a:t> </a:t>
            </a:r>
            <a:r>
              <a:rPr lang="fr-FR" sz="6400" i="1" dirty="0" err="1" smtClean="0">
                <a:solidFill>
                  <a:srgbClr val="434342"/>
                </a:solidFill>
              </a:rPr>
              <a:t>Geschäftsjahr</a:t>
            </a:r>
            <a:r>
              <a:rPr lang="fr-FR" sz="6400" i="1" dirty="0" smtClean="0">
                <a:solidFill>
                  <a:srgbClr val="434342"/>
                </a:solidFill>
              </a:rPr>
              <a:t> 2024</a:t>
            </a:r>
            <a:endParaRPr lang="fr-FR" sz="6400" i="1" dirty="0">
              <a:solidFill>
                <a:srgbClr val="434342"/>
              </a:solidFill>
            </a:endParaRPr>
          </a:p>
          <a:p>
            <a:pPr marL="457200" lvl="1" indent="0" algn="l">
              <a:buNone/>
            </a:pPr>
            <a:r>
              <a:rPr lang="fr-LU" sz="1400" dirty="0" smtClean="0">
                <a:latin typeface="Calibri"/>
                <a:cs typeface="Calibri"/>
              </a:rPr>
              <a:t> </a:t>
            </a:r>
            <a:endParaRPr lang="fr-FR" sz="1400" dirty="0" smtClean="0"/>
          </a:p>
          <a:p>
            <a:pPr lvl="1" algn="l"/>
            <a:endParaRPr lang="fr-LU" dirty="0" smtClean="0"/>
          </a:p>
          <a:p>
            <a:pPr marL="0" indent="0" algn="l">
              <a:buFont typeface="Arial"/>
              <a:buNone/>
            </a:pPr>
            <a:endParaRPr lang="fr-LU" dirty="0"/>
          </a:p>
        </p:txBody>
      </p:sp>
    </p:spTree>
    <p:extLst>
      <p:ext uri="{BB962C8B-B14F-4D97-AF65-F5344CB8AC3E}">
        <p14:creationId xmlns:p14="http://schemas.microsoft.com/office/powerpoint/2010/main" val="134378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18</a:t>
            </a:fld>
            <a:endParaRPr lang="fr-LU" dirty="0"/>
          </a:p>
        </p:txBody>
      </p:sp>
      <p:sp>
        <p:nvSpPr>
          <p:cNvPr id="11" name="Title 10"/>
          <p:cNvSpPr>
            <a:spLocks noGrp="1"/>
          </p:cNvSpPr>
          <p:nvPr>
            <p:ph type="title"/>
          </p:nvPr>
        </p:nvSpPr>
        <p:spPr>
          <a:xfrm>
            <a:off x="563417" y="292153"/>
            <a:ext cx="10515600" cy="1325563"/>
          </a:xfrm>
        </p:spPr>
        <p:txBody>
          <a:bodyPr/>
          <a:lstStyle/>
          <a:p>
            <a:r>
              <a:rPr lang="fr-LU" dirty="0" smtClean="0"/>
              <a:t>Der Bonus-Malus-</a:t>
            </a:r>
            <a:r>
              <a:rPr lang="fr-LU" dirty="0" err="1" smtClean="0"/>
              <a:t>Faktor</a:t>
            </a:r>
            <a:endParaRPr lang="fr-LU" dirty="0"/>
          </a:p>
        </p:txBody>
      </p:sp>
      <p:sp>
        <p:nvSpPr>
          <p:cNvPr id="5" name="Content Placeholder 2"/>
          <p:cNvSpPr>
            <a:spLocks noGrp="1"/>
          </p:cNvSpPr>
          <p:nvPr>
            <p:ph idx="1"/>
          </p:nvPr>
        </p:nvSpPr>
        <p:spPr>
          <a:xfrm>
            <a:off x="563417" y="1617716"/>
            <a:ext cx="11148292" cy="4611634"/>
          </a:xfrm>
        </p:spPr>
        <p:txBody>
          <a:bodyPr>
            <a:normAutofit/>
          </a:bodyPr>
          <a:lstStyle/>
          <a:p>
            <a:pPr algn="just">
              <a:spcAft>
                <a:spcPts val="600"/>
              </a:spcAft>
            </a:pPr>
            <a:r>
              <a:rPr lang="de-DE" dirty="0"/>
              <a:t>Der Bonus-Malus-Faktor kann die folgenden Werte annehmen:</a:t>
            </a:r>
          </a:p>
          <a:p>
            <a:pPr marL="0" indent="0" algn="just">
              <a:spcAft>
                <a:spcPts val="600"/>
              </a:spcAft>
              <a:buNone/>
            </a:pPr>
            <a:endParaRPr lang="fr-LU" dirty="0" smtClean="0"/>
          </a:p>
        </p:txBody>
      </p:sp>
      <p:graphicFrame>
        <p:nvGraphicFramePr>
          <p:cNvPr id="2" name="Table 1"/>
          <p:cNvGraphicFramePr>
            <a:graphicFrameLocks noGrp="1"/>
          </p:cNvGraphicFramePr>
          <p:nvPr>
            <p:extLst>
              <p:ext uri="{D42A27DB-BD31-4B8C-83A1-F6EECF244321}">
                <p14:modId xmlns:p14="http://schemas.microsoft.com/office/powerpoint/2010/main" val="1716668757"/>
              </p:ext>
            </p:extLst>
          </p:nvPr>
        </p:nvGraphicFramePr>
        <p:xfrm>
          <a:off x="1784925" y="2527822"/>
          <a:ext cx="8705275" cy="2791422"/>
        </p:xfrm>
        <a:graphic>
          <a:graphicData uri="http://schemas.openxmlformats.org/drawingml/2006/table">
            <a:tbl>
              <a:tblPr firstRow="1" bandRow="1">
                <a:tableStyleId>{5C22544A-7EE6-4342-B048-85BDC9FD1C3A}</a:tableStyleId>
              </a:tblPr>
              <a:tblGrid>
                <a:gridCol w="3024364">
                  <a:extLst>
                    <a:ext uri="{9D8B030D-6E8A-4147-A177-3AD203B41FA5}">
                      <a16:colId xmlns:a16="http://schemas.microsoft.com/office/drawing/2014/main" val="484509887"/>
                    </a:ext>
                  </a:extLst>
                </a:gridCol>
                <a:gridCol w="5680911">
                  <a:extLst>
                    <a:ext uri="{9D8B030D-6E8A-4147-A177-3AD203B41FA5}">
                      <a16:colId xmlns:a16="http://schemas.microsoft.com/office/drawing/2014/main" val="1377175868"/>
                    </a:ext>
                  </a:extLst>
                </a:gridCol>
              </a:tblGrid>
              <a:tr h="465237">
                <a:tc>
                  <a:txBody>
                    <a:bodyPr/>
                    <a:lstStyle/>
                    <a:p>
                      <a:pPr algn="ctr"/>
                      <a:r>
                        <a:rPr lang="fr-LU" sz="2400" dirty="0" smtClean="0"/>
                        <a:t>Bonus-Malus-</a:t>
                      </a:r>
                      <a:r>
                        <a:rPr lang="fr-LU" sz="2400" dirty="0" err="1" smtClean="0"/>
                        <a:t>Faktor</a:t>
                      </a:r>
                      <a:endParaRPr lang="fr-LU" sz="2400" dirty="0"/>
                    </a:p>
                  </a:txBody>
                  <a:tcPr>
                    <a:solidFill>
                      <a:srgbClr val="0061A1"/>
                    </a:solidFill>
                  </a:tcPr>
                </a:tc>
                <a:tc>
                  <a:txBody>
                    <a:bodyPr/>
                    <a:lstStyle/>
                    <a:p>
                      <a:r>
                        <a:rPr lang="fr-LU" sz="2400" dirty="0" err="1" smtClean="0"/>
                        <a:t>Beschreibung</a:t>
                      </a:r>
                      <a:endParaRPr lang="fr-LU" sz="2400" dirty="0"/>
                    </a:p>
                  </a:txBody>
                  <a:tcPr>
                    <a:solidFill>
                      <a:srgbClr val="0061A1"/>
                    </a:solidFill>
                  </a:tcPr>
                </a:tc>
                <a:extLst>
                  <a:ext uri="{0D108BD9-81ED-4DB2-BD59-A6C34878D82A}">
                    <a16:rowId xmlns:a16="http://schemas.microsoft.com/office/drawing/2014/main" val="2390401184"/>
                  </a:ext>
                </a:extLst>
              </a:tr>
              <a:tr h="465237">
                <a:tc>
                  <a:txBody>
                    <a:bodyPr/>
                    <a:lstStyle/>
                    <a:p>
                      <a:pPr algn="ctr"/>
                      <a:r>
                        <a:rPr lang="fr-LU" sz="2400" b="1" dirty="0" smtClean="0">
                          <a:solidFill>
                            <a:schemeClr val="tx1">
                              <a:lumMod val="95000"/>
                              <a:lumOff val="5000"/>
                            </a:schemeClr>
                          </a:solidFill>
                        </a:rPr>
                        <a:t>0,85</a:t>
                      </a:r>
                      <a:endParaRPr lang="fr-LU" sz="2400" b="1" dirty="0">
                        <a:solidFill>
                          <a:schemeClr val="tx1">
                            <a:lumMod val="95000"/>
                            <a:lumOff val="5000"/>
                          </a:schemeClr>
                        </a:solidFill>
                      </a:endParaRPr>
                    </a:p>
                  </a:txBody>
                  <a:tcPr/>
                </a:tc>
                <a:tc>
                  <a:txBody>
                    <a:bodyPr/>
                    <a:lstStyle/>
                    <a:p>
                      <a:r>
                        <a:rPr lang="fr-LU" sz="2400" b="1" dirty="0" smtClean="0">
                          <a:solidFill>
                            <a:schemeClr val="tx1">
                              <a:lumMod val="95000"/>
                              <a:lumOff val="5000"/>
                            </a:schemeClr>
                          </a:solidFill>
                        </a:rPr>
                        <a:t>Bonus </a:t>
                      </a:r>
                      <a:r>
                        <a:rPr lang="fr-LU" sz="2400" b="1" dirty="0" err="1" smtClean="0">
                          <a:solidFill>
                            <a:schemeClr val="tx1">
                              <a:lumMod val="95000"/>
                              <a:lumOff val="5000"/>
                            </a:schemeClr>
                          </a:solidFill>
                        </a:rPr>
                        <a:t>von</a:t>
                      </a:r>
                      <a:r>
                        <a:rPr lang="fr-LU" sz="2400" b="1" smtClean="0">
                          <a:solidFill>
                            <a:schemeClr val="tx1">
                              <a:lumMod val="95000"/>
                              <a:lumOff val="5000"/>
                            </a:schemeClr>
                          </a:solidFill>
                        </a:rPr>
                        <a:t> 15%</a:t>
                      </a:r>
                      <a:endParaRPr lang="fr-LU" sz="2400" b="1" dirty="0">
                        <a:solidFill>
                          <a:schemeClr val="tx1">
                            <a:lumMod val="95000"/>
                            <a:lumOff val="5000"/>
                          </a:schemeClr>
                        </a:solidFill>
                      </a:endParaRPr>
                    </a:p>
                  </a:txBody>
                  <a:tcPr/>
                </a:tc>
                <a:extLst>
                  <a:ext uri="{0D108BD9-81ED-4DB2-BD59-A6C34878D82A}">
                    <a16:rowId xmlns:a16="http://schemas.microsoft.com/office/drawing/2014/main" val="433979481"/>
                  </a:ext>
                </a:extLst>
              </a:tr>
              <a:tr h="465237">
                <a:tc>
                  <a:txBody>
                    <a:bodyPr/>
                    <a:lstStyle/>
                    <a:p>
                      <a:pPr algn="ctr"/>
                      <a:r>
                        <a:rPr lang="fr-LU" sz="2400" b="1" dirty="0" smtClean="0">
                          <a:solidFill>
                            <a:schemeClr val="tx1">
                              <a:lumMod val="95000"/>
                              <a:lumOff val="5000"/>
                            </a:schemeClr>
                          </a:solidFill>
                        </a:rPr>
                        <a:t>1,0</a:t>
                      </a:r>
                      <a:endParaRPr lang="fr-LU" sz="2400" b="1" dirty="0">
                        <a:solidFill>
                          <a:schemeClr val="tx1">
                            <a:lumMod val="95000"/>
                            <a:lumOff val="5000"/>
                          </a:schemeClr>
                        </a:solidFill>
                      </a:endParaRPr>
                    </a:p>
                  </a:txBody>
                  <a:tcPr/>
                </a:tc>
                <a:tc>
                  <a:txBody>
                    <a:bodyPr/>
                    <a:lstStyle/>
                    <a:p>
                      <a:r>
                        <a:rPr lang="fr-LU" sz="2400" b="1" dirty="0" err="1" smtClean="0">
                          <a:solidFill>
                            <a:schemeClr val="tx1">
                              <a:lumMod val="95000"/>
                              <a:lumOff val="5000"/>
                            </a:schemeClr>
                          </a:solidFill>
                        </a:rPr>
                        <a:t>weder</a:t>
                      </a:r>
                      <a:r>
                        <a:rPr lang="fr-LU" sz="2400" b="1" dirty="0" smtClean="0">
                          <a:solidFill>
                            <a:schemeClr val="tx1">
                              <a:lumMod val="95000"/>
                              <a:lumOff val="5000"/>
                            </a:schemeClr>
                          </a:solidFill>
                        </a:rPr>
                        <a:t> Bonus </a:t>
                      </a:r>
                      <a:r>
                        <a:rPr lang="fr-LU" sz="2400" b="1" dirty="0" err="1" smtClean="0">
                          <a:solidFill>
                            <a:schemeClr val="tx1">
                              <a:lumMod val="95000"/>
                              <a:lumOff val="5000"/>
                            </a:schemeClr>
                          </a:solidFill>
                        </a:rPr>
                        <a:t>noch</a:t>
                      </a:r>
                      <a:r>
                        <a:rPr lang="fr-LU" sz="2400" b="1" dirty="0" smtClean="0">
                          <a:solidFill>
                            <a:schemeClr val="tx1">
                              <a:lumMod val="95000"/>
                              <a:lumOff val="5000"/>
                            </a:schemeClr>
                          </a:solidFill>
                        </a:rPr>
                        <a:t> Malus (</a:t>
                      </a:r>
                      <a:r>
                        <a:rPr lang="fr-LU" sz="2400" b="1" dirty="0" err="1" smtClean="0">
                          <a:solidFill>
                            <a:schemeClr val="tx1">
                              <a:lumMod val="95000"/>
                              <a:lumOff val="5000"/>
                            </a:schemeClr>
                          </a:solidFill>
                        </a:rPr>
                        <a:t>neutraler</a:t>
                      </a:r>
                      <a:r>
                        <a:rPr lang="fr-LU" sz="2400" b="1" baseline="0" dirty="0" smtClean="0">
                          <a:solidFill>
                            <a:schemeClr val="tx1">
                              <a:lumMod val="95000"/>
                              <a:lumOff val="5000"/>
                            </a:schemeClr>
                          </a:solidFill>
                        </a:rPr>
                        <a:t> </a:t>
                      </a:r>
                      <a:r>
                        <a:rPr lang="fr-LU" sz="2400" b="1" baseline="0" dirty="0" err="1" smtClean="0">
                          <a:solidFill>
                            <a:schemeClr val="tx1">
                              <a:lumMod val="95000"/>
                              <a:lumOff val="5000"/>
                            </a:schemeClr>
                          </a:solidFill>
                        </a:rPr>
                        <a:t>Faktor</a:t>
                      </a:r>
                      <a:r>
                        <a:rPr lang="fr-LU" sz="2400" b="1" baseline="0" dirty="0" smtClean="0">
                          <a:solidFill>
                            <a:schemeClr val="tx1">
                              <a:lumMod val="95000"/>
                              <a:lumOff val="5000"/>
                            </a:schemeClr>
                          </a:solidFill>
                        </a:rPr>
                        <a:t>)</a:t>
                      </a:r>
                      <a:endParaRPr lang="fr-LU" sz="2400" b="1" dirty="0">
                        <a:solidFill>
                          <a:schemeClr val="tx1">
                            <a:lumMod val="95000"/>
                            <a:lumOff val="5000"/>
                          </a:schemeClr>
                        </a:solidFill>
                      </a:endParaRPr>
                    </a:p>
                  </a:txBody>
                  <a:tcPr/>
                </a:tc>
                <a:extLst>
                  <a:ext uri="{0D108BD9-81ED-4DB2-BD59-A6C34878D82A}">
                    <a16:rowId xmlns:a16="http://schemas.microsoft.com/office/drawing/2014/main" val="2065485589"/>
                  </a:ext>
                </a:extLst>
              </a:tr>
              <a:tr h="465237">
                <a:tc>
                  <a:txBody>
                    <a:bodyPr/>
                    <a:lstStyle/>
                    <a:p>
                      <a:pPr algn="ctr"/>
                      <a:r>
                        <a:rPr lang="fr-LU" sz="2400" b="1" dirty="0" smtClean="0">
                          <a:solidFill>
                            <a:schemeClr val="tx1">
                              <a:lumMod val="95000"/>
                              <a:lumOff val="5000"/>
                            </a:schemeClr>
                          </a:solidFill>
                        </a:rPr>
                        <a:t>1,1</a:t>
                      </a:r>
                      <a:endParaRPr lang="fr-LU" sz="2400" b="1" dirty="0">
                        <a:solidFill>
                          <a:schemeClr val="tx1">
                            <a:lumMod val="95000"/>
                            <a:lumOff val="5000"/>
                          </a:schemeClr>
                        </a:solidFill>
                      </a:endParaRPr>
                    </a:p>
                  </a:txBody>
                  <a:tcPr/>
                </a:tc>
                <a:tc>
                  <a:txBody>
                    <a:bodyPr/>
                    <a:lstStyle/>
                    <a:p>
                      <a:r>
                        <a:rPr lang="fr-LU" sz="2400" b="1" dirty="0" smtClean="0">
                          <a:solidFill>
                            <a:schemeClr val="tx1">
                              <a:lumMod val="95000"/>
                              <a:lumOff val="5000"/>
                            </a:schemeClr>
                          </a:solidFill>
                        </a:rPr>
                        <a:t>Malus </a:t>
                      </a:r>
                      <a:r>
                        <a:rPr lang="fr-LU" sz="2400" b="1" dirty="0" err="1" smtClean="0">
                          <a:solidFill>
                            <a:schemeClr val="tx1">
                              <a:lumMod val="95000"/>
                              <a:lumOff val="5000"/>
                            </a:schemeClr>
                          </a:solidFill>
                        </a:rPr>
                        <a:t>von</a:t>
                      </a:r>
                      <a:r>
                        <a:rPr lang="fr-LU" sz="2400" b="1" dirty="0" smtClean="0">
                          <a:solidFill>
                            <a:schemeClr val="tx1">
                              <a:lumMod val="95000"/>
                              <a:lumOff val="5000"/>
                            </a:schemeClr>
                          </a:solidFill>
                        </a:rPr>
                        <a:t> 10%</a:t>
                      </a:r>
                      <a:endParaRPr lang="fr-LU" sz="2400" b="1" dirty="0">
                        <a:solidFill>
                          <a:schemeClr val="tx1">
                            <a:lumMod val="95000"/>
                            <a:lumOff val="5000"/>
                          </a:schemeClr>
                        </a:solidFill>
                      </a:endParaRPr>
                    </a:p>
                  </a:txBody>
                  <a:tcPr/>
                </a:tc>
                <a:extLst>
                  <a:ext uri="{0D108BD9-81ED-4DB2-BD59-A6C34878D82A}">
                    <a16:rowId xmlns:a16="http://schemas.microsoft.com/office/drawing/2014/main" val="2556174303"/>
                  </a:ext>
                </a:extLst>
              </a:tr>
              <a:tr h="465237">
                <a:tc>
                  <a:txBody>
                    <a:bodyPr/>
                    <a:lstStyle/>
                    <a:p>
                      <a:pPr algn="ctr"/>
                      <a:r>
                        <a:rPr lang="fr-LU" sz="2400" b="1" dirty="0" smtClean="0">
                          <a:solidFill>
                            <a:schemeClr val="tx1">
                              <a:lumMod val="95000"/>
                              <a:lumOff val="5000"/>
                            </a:schemeClr>
                          </a:solidFill>
                        </a:rPr>
                        <a:t>1,3</a:t>
                      </a:r>
                      <a:endParaRPr lang="fr-LU" sz="2400" b="1" dirty="0">
                        <a:solidFill>
                          <a:schemeClr val="tx1">
                            <a:lumMod val="95000"/>
                            <a:lumOff val="5000"/>
                          </a:schemeClr>
                        </a:solidFill>
                      </a:endParaRPr>
                    </a:p>
                  </a:txBody>
                  <a:tcPr/>
                </a:tc>
                <a:tc>
                  <a:txBody>
                    <a:bodyPr/>
                    <a:lstStyle/>
                    <a:p>
                      <a:r>
                        <a:rPr lang="fr-LU" sz="2400" b="1" dirty="0" smtClean="0">
                          <a:solidFill>
                            <a:schemeClr val="tx1">
                              <a:lumMod val="95000"/>
                              <a:lumOff val="5000"/>
                            </a:schemeClr>
                          </a:solidFill>
                        </a:rPr>
                        <a:t>Malus </a:t>
                      </a:r>
                      <a:r>
                        <a:rPr lang="fr-LU" sz="2400" b="1" dirty="0" err="1" smtClean="0">
                          <a:solidFill>
                            <a:schemeClr val="tx1">
                              <a:lumMod val="95000"/>
                              <a:lumOff val="5000"/>
                            </a:schemeClr>
                          </a:solidFill>
                        </a:rPr>
                        <a:t>von</a:t>
                      </a:r>
                      <a:r>
                        <a:rPr lang="fr-LU" sz="2400" b="1" dirty="0" smtClean="0">
                          <a:solidFill>
                            <a:schemeClr val="tx1">
                              <a:lumMod val="95000"/>
                              <a:lumOff val="5000"/>
                            </a:schemeClr>
                          </a:solidFill>
                        </a:rPr>
                        <a:t> 30%</a:t>
                      </a:r>
                      <a:endParaRPr lang="fr-LU" sz="2400" b="1" dirty="0">
                        <a:solidFill>
                          <a:schemeClr val="tx1">
                            <a:lumMod val="95000"/>
                            <a:lumOff val="5000"/>
                          </a:schemeClr>
                        </a:solidFill>
                      </a:endParaRPr>
                    </a:p>
                  </a:txBody>
                  <a:tcPr/>
                </a:tc>
                <a:extLst>
                  <a:ext uri="{0D108BD9-81ED-4DB2-BD59-A6C34878D82A}">
                    <a16:rowId xmlns:a16="http://schemas.microsoft.com/office/drawing/2014/main" val="2582594847"/>
                  </a:ext>
                </a:extLst>
              </a:tr>
              <a:tr h="465237">
                <a:tc>
                  <a:txBody>
                    <a:bodyPr/>
                    <a:lstStyle/>
                    <a:p>
                      <a:pPr algn="ctr"/>
                      <a:r>
                        <a:rPr lang="fr-LU" sz="2400" b="1" dirty="0" smtClean="0">
                          <a:solidFill>
                            <a:schemeClr val="tx1">
                              <a:lumMod val="95000"/>
                              <a:lumOff val="5000"/>
                            </a:schemeClr>
                          </a:solidFill>
                        </a:rPr>
                        <a:t>1,5</a:t>
                      </a:r>
                      <a:endParaRPr lang="fr-LU" sz="2400" b="1" dirty="0">
                        <a:solidFill>
                          <a:schemeClr val="tx1">
                            <a:lumMod val="95000"/>
                            <a:lumOff val="5000"/>
                          </a:schemeClr>
                        </a:solidFill>
                      </a:endParaRPr>
                    </a:p>
                  </a:txBody>
                  <a:tcPr/>
                </a:tc>
                <a:tc>
                  <a:txBody>
                    <a:bodyPr/>
                    <a:lstStyle/>
                    <a:p>
                      <a:r>
                        <a:rPr lang="fr-LU" sz="2400" b="1" dirty="0" smtClean="0">
                          <a:solidFill>
                            <a:schemeClr val="tx1">
                              <a:lumMod val="95000"/>
                              <a:lumOff val="5000"/>
                            </a:schemeClr>
                          </a:solidFill>
                        </a:rPr>
                        <a:t>Malus </a:t>
                      </a:r>
                      <a:r>
                        <a:rPr lang="fr-LU" sz="2400" b="1" dirty="0" err="1" smtClean="0">
                          <a:solidFill>
                            <a:schemeClr val="tx1">
                              <a:lumMod val="95000"/>
                              <a:lumOff val="5000"/>
                            </a:schemeClr>
                          </a:solidFill>
                        </a:rPr>
                        <a:t>von</a:t>
                      </a:r>
                      <a:r>
                        <a:rPr lang="fr-LU" sz="2400" b="1" dirty="0" smtClean="0">
                          <a:solidFill>
                            <a:schemeClr val="tx1">
                              <a:lumMod val="95000"/>
                              <a:lumOff val="5000"/>
                            </a:schemeClr>
                          </a:solidFill>
                        </a:rPr>
                        <a:t> 50%</a:t>
                      </a:r>
                      <a:endParaRPr lang="fr-LU" sz="2400" b="1" dirty="0">
                        <a:solidFill>
                          <a:schemeClr val="tx1">
                            <a:lumMod val="95000"/>
                            <a:lumOff val="5000"/>
                          </a:schemeClr>
                        </a:solidFill>
                      </a:endParaRPr>
                    </a:p>
                  </a:txBody>
                  <a:tcPr/>
                </a:tc>
                <a:extLst>
                  <a:ext uri="{0D108BD9-81ED-4DB2-BD59-A6C34878D82A}">
                    <a16:rowId xmlns:a16="http://schemas.microsoft.com/office/drawing/2014/main" val="359589985"/>
                  </a:ext>
                </a:extLst>
              </a:tr>
            </a:tbl>
          </a:graphicData>
        </a:graphic>
      </p:graphicFrame>
    </p:spTree>
    <p:extLst>
      <p:ext uri="{BB962C8B-B14F-4D97-AF65-F5344CB8AC3E}">
        <p14:creationId xmlns:p14="http://schemas.microsoft.com/office/powerpoint/2010/main" val="301711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918597" y="6831134"/>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2"/>
          </p:nvPr>
        </p:nvSpPr>
        <p:spPr>
          <a:xfrm>
            <a:off x="8490597" y="683113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nvSpPr>
        <p:spPr>
          <a:xfrm>
            <a:off x="8754132" y="626705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rgbClr val="0C2D69"/>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8F1365-6A11-4D2C-A586-41215F74B123}" type="slidenum">
              <a:rPr lang="fr-LU" smtClean="0"/>
              <a:pPr/>
              <a:t>19</a:t>
            </a:fld>
            <a:endParaRPr lang="fr-LU" dirty="0"/>
          </a:p>
        </p:txBody>
      </p:sp>
      <p:sp>
        <p:nvSpPr>
          <p:cNvPr id="7" name="Right Arrow 6"/>
          <p:cNvSpPr/>
          <p:nvPr/>
        </p:nvSpPr>
        <p:spPr>
          <a:xfrm>
            <a:off x="238205" y="4092235"/>
            <a:ext cx="11259127" cy="484632"/>
          </a:xfrm>
          <a:prstGeom prst="rightArrow">
            <a:avLst/>
          </a:prstGeom>
          <a:solidFill>
            <a:srgbClr val="006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LU" dirty="0"/>
          </a:p>
        </p:txBody>
      </p:sp>
      <p:sp>
        <p:nvSpPr>
          <p:cNvPr id="8" name="Content Placeholder 2"/>
          <p:cNvSpPr txBox="1">
            <a:spLocks/>
          </p:cNvSpPr>
          <p:nvPr/>
        </p:nvSpPr>
        <p:spPr>
          <a:xfrm rot="20054076">
            <a:off x="155948" y="3542011"/>
            <a:ext cx="1427021" cy="444031"/>
          </a:xfrm>
          <a:prstGeom prst="rect">
            <a:avLst/>
          </a:prstGeom>
          <a:scene3d>
            <a:camera prst="orthographicFront">
              <a:rot lat="0" lon="0" rev="0"/>
            </a:camera>
            <a:lightRig rig="threePt" dir="t"/>
          </a:scene3d>
        </p:spPr>
        <p:txBody>
          <a:bodyPr vert="horz" lIns="91440" tIns="45720" rIns="91440" bIns="45720" rtlCol="0">
            <a:normAutofit fontScale="85000" lnSpcReduction="20000"/>
            <a:scene3d>
              <a:camera prst="orthographicFront">
                <a:rot lat="0" lon="0" rev="600000"/>
              </a:camera>
              <a:lightRig rig="threePt" dir="t"/>
            </a:scene3d>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1" indent="0" algn="l">
              <a:buNone/>
            </a:pPr>
            <a:r>
              <a:rPr lang="fr-LU" sz="3000" b="1" dirty="0" smtClean="0">
                <a:solidFill>
                  <a:srgbClr val="434342"/>
                </a:solidFill>
                <a:latin typeface="Calibri"/>
                <a:cs typeface="Calibri"/>
              </a:rPr>
              <a:t>2023</a:t>
            </a:r>
            <a:r>
              <a:rPr lang="fr-LU" sz="2000" b="1" dirty="0" smtClean="0">
                <a:solidFill>
                  <a:srgbClr val="434342"/>
                </a:solidFill>
                <a:latin typeface="Calibri"/>
                <a:cs typeface="Calibri"/>
              </a:rPr>
              <a:t> </a:t>
            </a:r>
            <a:endParaRPr lang="fr-FR" sz="2000" b="1" dirty="0" smtClean="0">
              <a:solidFill>
                <a:srgbClr val="434342"/>
              </a:solidFill>
            </a:endParaRPr>
          </a:p>
          <a:p>
            <a:pPr lvl="1" algn="l"/>
            <a:endParaRPr lang="fr-LU" dirty="0" smtClean="0">
              <a:solidFill>
                <a:srgbClr val="434342"/>
              </a:solidFill>
            </a:endParaRPr>
          </a:p>
          <a:p>
            <a:pPr marL="0" indent="0" algn="l">
              <a:buFont typeface="Arial"/>
              <a:buNone/>
            </a:pPr>
            <a:endParaRPr lang="fr-LU" dirty="0">
              <a:solidFill>
                <a:srgbClr val="434342"/>
              </a:solidFill>
            </a:endParaRPr>
          </a:p>
        </p:txBody>
      </p:sp>
      <p:cxnSp>
        <p:nvCxnSpPr>
          <p:cNvPr id="9" name="Straight Connector 8"/>
          <p:cNvCxnSpPr/>
          <p:nvPr/>
        </p:nvCxnSpPr>
        <p:spPr>
          <a:xfrm>
            <a:off x="1045434" y="3962925"/>
            <a:ext cx="0" cy="701964"/>
          </a:xfrm>
          <a:prstGeom prst="line">
            <a:avLst/>
          </a:prstGeom>
          <a:ln w="63500">
            <a:solidFill>
              <a:srgbClr val="434342"/>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rot="20054076">
            <a:off x="1215283" y="3745664"/>
            <a:ext cx="1649523" cy="434519"/>
          </a:xfrm>
          <a:prstGeom prst="rect">
            <a:avLst/>
          </a:prstGeom>
          <a:ln>
            <a:noFill/>
          </a:ln>
          <a:scene3d>
            <a:camera prst="orthographicFront">
              <a:rot lat="0" lon="0" rev="0"/>
            </a:camera>
            <a:lightRig rig="threePt" dir="t"/>
          </a:scene3d>
        </p:spPr>
        <p:txBody>
          <a:bodyPr vert="horz" lIns="91440" tIns="45720" rIns="91440" bIns="45720" rtlCol="0">
            <a:normAutofit/>
            <a:scene3d>
              <a:camera prst="orthographicFront">
                <a:rot lat="0" lon="0" rev="600000"/>
              </a:camera>
              <a:lightRig rig="threePt" dir="t"/>
            </a:scene3d>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1" indent="0" algn="l">
              <a:buNone/>
            </a:pPr>
            <a:r>
              <a:rPr lang="fr-LU" sz="1800" b="1" dirty="0" smtClean="0">
                <a:solidFill>
                  <a:schemeClr val="tx2"/>
                </a:solidFill>
                <a:latin typeface="Calibri"/>
                <a:cs typeface="Calibri"/>
              </a:rPr>
              <a:t>01.04.23</a:t>
            </a:r>
            <a:r>
              <a:rPr lang="fr-LU" sz="1800" b="1" dirty="0" smtClean="0">
                <a:latin typeface="Calibri"/>
                <a:cs typeface="Calibri"/>
              </a:rPr>
              <a:t> </a:t>
            </a:r>
            <a:endParaRPr lang="fr-FR" sz="1800" b="1" dirty="0" smtClean="0"/>
          </a:p>
          <a:p>
            <a:pPr lvl="1" algn="l"/>
            <a:endParaRPr lang="fr-LU" dirty="0" smtClean="0"/>
          </a:p>
          <a:p>
            <a:pPr marL="0" indent="0" algn="l">
              <a:buFont typeface="Arial"/>
              <a:buNone/>
            </a:pPr>
            <a:endParaRPr lang="fr-LU" dirty="0"/>
          </a:p>
        </p:txBody>
      </p:sp>
      <p:cxnSp>
        <p:nvCxnSpPr>
          <p:cNvPr id="12" name="Straight Connector 11"/>
          <p:cNvCxnSpPr/>
          <p:nvPr/>
        </p:nvCxnSpPr>
        <p:spPr>
          <a:xfrm>
            <a:off x="2226735" y="4092234"/>
            <a:ext cx="0" cy="48463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rot="20054076">
            <a:off x="4966108" y="3527128"/>
            <a:ext cx="1427021" cy="444031"/>
          </a:xfrm>
          <a:prstGeom prst="rect">
            <a:avLst/>
          </a:prstGeom>
          <a:scene3d>
            <a:camera prst="orthographicFront">
              <a:rot lat="0" lon="0" rev="0"/>
            </a:camera>
            <a:lightRig rig="threePt" dir="t"/>
          </a:scene3d>
        </p:spPr>
        <p:txBody>
          <a:bodyPr vert="horz" lIns="91440" tIns="45720" rIns="91440" bIns="45720" rtlCol="0">
            <a:normAutofit fontScale="85000" lnSpcReduction="20000"/>
            <a:scene3d>
              <a:camera prst="orthographicFront">
                <a:rot lat="0" lon="0" rev="600000"/>
              </a:camera>
              <a:lightRig rig="threePt" dir="t"/>
            </a:scene3d>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1" indent="0" algn="l">
              <a:buNone/>
            </a:pPr>
            <a:r>
              <a:rPr lang="fr-LU" sz="3000" b="1" dirty="0" smtClean="0">
                <a:solidFill>
                  <a:srgbClr val="434342"/>
                </a:solidFill>
                <a:latin typeface="Calibri"/>
                <a:cs typeface="Calibri"/>
              </a:rPr>
              <a:t>2024</a:t>
            </a:r>
            <a:r>
              <a:rPr lang="fr-LU" sz="2000" b="1" dirty="0" smtClean="0">
                <a:solidFill>
                  <a:srgbClr val="434342"/>
                </a:solidFill>
                <a:latin typeface="Calibri"/>
                <a:cs typeface="Calibri"/>
              </a:rPr>
              <a:t> </a:t>
            </a:r>
            <a:endParaRPr lang="fr-FR" sz="2000" b="1" dirty="0" smtClean="0">
              <a:solidFill>
                <a:srgbClr val="434342"/>
              </a:solidFill>
            </a:endParaRPr>
          </a:p>
          <a:p>
            <a:pPr lvl="1" algn="l"/>
            <a:endParaRPr lang="fr-LU" dirty="0" smtClean="0">
              <a:solidFill>
                <a:srgbClr val="434342"/>
              </a:solidFill>
            </a:endParaRPr>
          </a:p>
          <a:p>
            <a:pPr marL="0" indent="0" algn="l">
              <a:buFont typeface="Arial"/>
              <a:buNone/>
            </a:pPr>
            <a:endParaRPr lang="fr-LU" dirty="0">
              <a:solidFill>
                <a:srgbClr val="434342"/>
              </a:solidFill>
            </a:endParaRPr>
          </a:p>
        </p:txBody>
      </p:sp>
      <p:cxnSp>
        <p:nvCxnSpPr>
          <p:cNvPr id="14" name="Straight Connector 13"/>
          <p:cNvCxnSpPr/>
          <p:nvPr/>
        </p:nvCxnSpPr>
        <p:spPr>
          <a:xfrm>
            <a:off x="5867768" y="3928151"/>
            <a:ext cx="0" cy="701964"/>
          </a:xfrm>
          <a:prstGeom prst="line">
            <a:avLst/>
          </a:prstGeom>
          <a:ln w="63500">
            <a:solidFill>
              <a:srgbClr val="434342"/>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rot="20054076">
            <a:off x="9779811" y="3542010"/>
            <a:ext cx="1427021" cy="444031"/>
          </a:xfrm>
          <a:prstGeom prst="rect">
            <a:avLst/>
          </a:prstGeom>
          <a:scene3d>
            <a:camera prst="orthographicFront">
              <a:rot lat="0" lon="0" rev="0"/>
            </a:camera>
            <a:lightRig rig="threePt" dir="t"/>
          </a:scene3d>
        </p:spPr>
        <p:txBody>
          <a:bodyPr vert="horz" lIns="91440" tIns="45720" rIns="91440" bIns="45720" rtlCol="0">
            <a:normAutofit fontScale="85000" lnSpcReduction="20000"/>
            <a:scene3d>
              <a:camera prst="orthographicFront">
                <a:rot lat="0" lon="0" rev="600000"/>
              </a:camera>
              <a:lightRig rig="threePt" dir="t"/>
            </a:scene3d>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1" indent="0" algn="l">
              <a:buNone/>
            </a:pPr>
            <a:r>
              <a:rPr lang="fr-LU" sz="3000" b="1" dirty="0" smtClean="0">
                <a:solidFill>
                  <a:srgbClr val="434342"/>
                </a:solidFill>
                <a:latin typeface="Calibri"/>
                <a:cs typeface="Calibri"/>
              </a:rPr>
              <a:t>2025</a:t>
            </a:r>
            <a:r>
              <a:rPr lang="fr-LU" sz="2000" b="1" dirty="0" smtClean="0">
                <a:solidFill>
                  <a:srgbClr val="434342"/>
                </a:solidFill>
                <a:latin typeface="Calibri"/>
                <a:cs typeface="Calibri"/>
              </a:rPr>
              <a:t> </a:t>
            </a:r>
            <a:endParaRPr lang="fr-FR" sz="2000" b="1" dirty="0" smtClean="0">
              <a:solidFill>
                <a:srgbClr val="434342"/>
              </a:solidFill>
            </a:endParaRPr>
          </a:p>
          <a:p>
            <a:pPr lvl="1" algn="l"/>
            <a:endParaRPr lang="fr-LU" dirty="0" smtClean="0">
              <a:solidFill>
                <a:srgbClr val="434342"/>
              </a:solidFill>
            </a:endParaRPr>
          </a:p>
          <a:p>
            <a:pPr marL="0" indent="0" algn="l">
              <a:buFont typeface="Arial"/>
              <a:buNone/>
            </a:pPr>
            <a:endParaRPr lang="fr-LU" dirty="0">
              <a:solidFill>
                <a:srgbClr val="434342"/>
              </a:solidFill>
            </a:endParaRPr>
          </a:p>
        </p:txBody>
      </p:sp>
      <p:cxnSp>
        <p:nvCxnSpPr>
          <p:cNvPr id="16" name="Straight Connector 15"/>
          <p:cNvCxnSpPr/>
          <p:nvPr/>
        </p:nvCxnSpPr>
        <p:spPr>
          <a:xfrm>
            <a:off x="10681471" y="3943033"/>
            <a:ext cx="0" cy="701964"/>
          </a:xfrm>
          <a:prstGeom prst="line">
            <a:avLst/>
          </a:prstGeom>
          <a:ln w="63500">
            <a:solidFill>
              <a:srgbClr val="43434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71208" y="4127007"/>
            <a:ext cx="0" cy="48463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71208" y="4784667"/>
            <a:ext cx="0" cy="36906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34063" y="4865622"/>
            <a:ext cx="4844473" cy="346902"/>
          </a:xfrm>
          <a:prstGeom prst="rect">
            <a:avLst/>
          </a:prstGeom>
          <a:solidFill>
            <a:srgbClr val="BF9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LU" dirty="0"/>
          </a:p>
        </p:txBody>
      </p:sp>
      <p:sp>
        <p:nvSpPr>
          <p:cNvPr id="21" name="Rectangle 20"/>
          <p:cNvSpPr/>
          <p:nvPr/>
        </p:nvSpPr>
        <p:spPr>
          <a:xfrm>
            <a:off x="7078537" y="4865622"/>
            <a:ext cx="3984687" cy="346902"/>
          </a:xfrm>
          <a:prstGeom prst="rect">
            <a:avLst/>
          </a:prstGeom>
          <a:solidFill>
            <a:srgbClr val="BF9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LU" dirty="0">
              <a:solidFill>
                <a:srgbClr val="434342"/>
              </a:solidFill>
            </a:endParaRPr>
          </a:p>
        </p:txBody>
      </p:sp>
      <p:sp>
        <p:nvSpPr>
          <p:cNvPr id="22" name="Content Placeholder 2"/>
          <p:cNvSpPr txBox="1">
            <a:spLocks/>
          </p:cNvSpPr>
          <p:nvPr/>
        </p:nvSpPr>
        <p:spPr>
          <a:xfrm>
            <a:off x="2234064" y="4898122"/>
            <a:ext cx="4552724" cy="392153"/>
          </a:xfrm>
          <a:prstGeom prst="rect">
            <a:avLst/>
          </a:prstGeom>
        </p:spPr>
        <p:txBody>
          <a:bodyPr vert="horz" lIns="91440" tIns="45720" rIns="91440" bIns="45720" rtlCol="0">
            <a:normAutofit fontScale="325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1" indent="0" algn="ctr">
              <a:buNone/>
            </a:pPr>
            <a:r>
              <a:rPr lang="fr-LU" sz="5600" b="1" dirty="0" err="1" smtClean="0">
                <a:solidFill>
                  <a:srgbClr val="434342"/>
                </a:solidFill>
                <a:latin typeface="Calibri"/>
                <a:cs typeface="Calibri"/>
              </a:rPr>
              <a:t>Beobachtungsfenster</a:t>
            </a:r>
            <a:r>
              <a:rPr lang="fr-LU" sz="5600" b="1" dirty="0" smtClean="0">
                <a:solidFill>
                  <a:srgbClr val="434342"/>
                </a:solidFill>
                <a:latin typeface="Calibri"/>
                <a:cs typeface="Calibri"/>
              </a:rPr>
              <a:t> (</a:t>
            </a:r>
            <a:r>
              <a:rPr lang="fr-LU" sz="5600" b="1" dirty="0" err="1" smtClean="0">
                <a:solidFill>
                  <a:srgbClr val="434342"/>
                </a:solidFill>
                <a:latin typeface="Calibri"/>
                <a:cs typeface="Calibri"/>
              </a:rPr>
              <a:t>für</a:t>
            </a:r>
            <a:r>
              <a:rPr lang="fr-LU" sz="5600" b="1" dirty="0" smtClean="0">
                <a:solidFill>
                  <a:srgbClr val="434342"/>
                </a:solidFill>
                <a:latin typeface="Calibri"/>
                <a:cs typeface="Calibri"/>
              </a:rPr>
              <a:t> 2025)</a:t>
            </a:r>
            <a:endParaRPr lang="fr-FR" sz="5600" b="1" dirty="0">
              <a:solidFill>
                <a:srgbClr val="434342"/>
              </a:solidFill>
            </a:endParaRPr>
          </a:p>
          <a:p>
            <a:pPr marL="457200" lvl="1" indent="0" algn="ctr">
              <a:buNone/>
            </a:pPr>
            <a:r>
              <a:rPr lang="fr-LU" sz="1400" dirty="0" smtClean="0">
                <a:solidFill>
                  <a:srgbClr val="434342"/>
                </a:solidFill>
                <a:latin typeface="Calibri"/>
                <a:cs typeface="Calibri"/>
              </a:rPr>
              <a:t> </a:t>
            </a:r>
            <a:endParaRPr lang="fr-FR" sz="1400" dirty="0" smtClean="0">
              <a:solidFill>
                <a:srgbClr val="434342"/>
              </a:solidFill>
            </a:endParaRPr>
          </a:p>
          <a:p>
            <a:pPr lvl="1" algn="ctr"/>
            <a:endParaRPr lang="fr-LU" dirty="0" smtClean="0">
              <a:solidFill>
                <a:srgbClr val="434342"/>
              </a:solidFill>
            </a:endParaRPr>
          </a:p>
          <a:p>
            <a:pPr marL="0" indent="0" algn="ctr">
              <a:buFont typeface="Arial"/>
              <a:buNone/>
            </a:pPr>
            <a:endParaRPr lang="fr-LU" dirty="0">
              <a:solidFill>
                <a:srgbClr val="434342"/>
              </a:solidFill>
            </a:endParaRPr>
          </a:p>
        </p:txBody>
      </p:sp>
      <p:sp>
        <p:nvSpPr>
          <p:cNvPr id="23" name="Content Placeholder 2"/>
          <p:cNvSpPr txBox="1">
            <a:spLocks/>
          </p:cNvSpPr>
          <p:nvPr/>
        </p:nvSpPr>
        <p:spPr>
          <a:xfrm>
            <a:off x="7078536" y="4898122"/>
            <a:ext cx="4552724" cy="392153"/>
          </a:xfrm>
          <a:prstGeom prst="rect">
            <a:avLst/>
          </a:prstGeom>
        </p:spPr>
        <p:txBody>
          <a:bodyPr vert="horz" lIns="91440" tIns="45720" rIns="91440" bIns="45720" rtlCol="0">
            <a:normAutofit fontScale="325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fr-LU" sz="5600" b="1" dirty="0" err="1" smtClean="0">
                <a:solidFill>
                  <a:srgbClr val="434342"/>
                </a:solidFill>
                <a:cs typeface="Calibri"/>
              </a:rPr>
              <a:t>Beobachtungsfenster</a:t>
            </a:r>
            <a:r>
              <a:rPr lang="fr-LU" sz="5600" b="1" dirty="0" smtClean="0">
                <a:solidFill>
                  <a:srgbClr val="434342"/>
                </a:solidFill>
                <a:cs typeface="Calibri"/>
              </a:rPr>
              <a:t> </a:t>
            </a:r>
            <a:r>
              <a:rPr lang="fr-LU" sz="5600" b="1" dirty="0">
                <a:solidFill>
                  <a:srgbClr val="434342"/>
                </a:solidFill>
                <a:cs typeface="Calibri"/>
              </a:rPr>
              <a:t>(</a:t>
            </a:r>
            <a:r>
              <a:rPr lang="fr-LU" sz="5600" b="1" dirty="0" err="1">
                <a:solidFill>
                  <a:srgbClr val="434342"/>
                </a:solidFill>
                <a:cs typeface="Calibri"/>
              </a:rPr>
              <a:t>für</a:t>
            </a:r>
            <a:r>
              <a:rPr lang="fr-LU" sz="5600" b="1" dirty="0">
                <a:solidFill>
                  <a:srgbClr val="434342"/>
                </a:solidFill>
                <a:cs typeface="Calibri"/>
              </a:rPr>
              <a:t> </a:t>
            </a:r>
            <a:r>
              <a:rPr lang="fr-LU" sz="5600" b="1" dirty="0" smtClean="0">
                <a:solidFill>
                  <a:srgbClr val="434342"/>
                </a:solidFill>
                <a:cs typeface="Calibri"/>
              </a:rPr>
              <a:t>2026</a:t>
            </a:r>
            <a:r>
              <a:rPr lang="fr-LU" sz="5600" b="1" dirty="0" smtClean="0">
                <a:solidFill>
                  <a:srgbClr val="434342"/>
                </a:solidFill>
                <a:latin typeface="Calibri"/>
                <a:cs typeface="Calibri"/>
              </a:rPr>
              <a:t>)</a:t>
            </a:r>
            <a:endParaRPr lang="fr-FR" sz="5600" b="1" dirty="0">
              <a:solidFill>
                <a:srgbClr val="434342"/>
              </a:solidFill>
            </a:endParaRPr>
          </a:p>
          <a:p>
            <a:pPr marL="457200" lvl="1" indent="0" algn="ctr">
              <a:buNone/>
            </a:pPr>
            <a:r>
              <a:rPr lang="fr-LU" sz="1400" dirty="0" smtClean="0">
                <a:solidFill>
                  <a:srgbClr val="434342"/>
                </a:solidFill>
                <a:latin typeface="Calibri"/>
                <a:cs typeface="Calibri"/>
              </a:rPr>
              <a:t> </a:t>
            </a:r>
            <a:endParaRPr lang="fr-FR" sz="1400" dirty="0" smtClean="0">
              <a:solidFill>
                <a:srgbClr val="434342"/>
              </a:solidFill>
            </a:endParaRPr>
          </a:p>
          <a:p>
            <a:pPr lvl="1" algn="ctr"/>
            <a:endParaRPr lang="fr-LU" dirty="0" smtClean="0">
              <a:solidFill>
                <a:srgbClr val="434342"/>
              </a:solidFill>
            </a:endParaRPr>
          </a:p>
          <a:p>
            <a:pPr marL="0" indent="0" algn="ctr">
              <a:buFont typeface="Arial"/>
              <a:buNone/>
            </a:pPr>
            <a:endParaRPr lang="fr-LU" dirty="0">
              <a:solidFill>
                <a:srgbClr val="434342"/>
              </a:solidFill>
            </a:endParaRPr>
          </a:p>
        </p:txBody>
      </p:sp>
      <p:cxnSp>
        <p:nvCxnSpPr>
          <p:cNvPr id="24" name="Straight Connector 23"/>
          <p:cNvCxnSpPr/>
          <p:nvPr/>
        </p:nvCxnSpPr>
        <p:spPr>
          <a:xfrm>
            <a:off x="7071208" y="4662619"/>
            <a:ext cx="0" cy="54536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26735" y="4664889"/>
            <a:ext cx="0" cy="5430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1119046" y="4865621"/>
            <a:ext cx="55016" cy="342361"/>
          </a:xfrm>
          <a:prstGeom prst="rect">
            <a:avLst/>
          </a:prstGeom>
          <a:solidFill>
            <a:srgbClr val="BF9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LU" dirty="0"/>
          </a:p>
        </p:txBody>
      </p:sp>
      <p:sp>
        <p:nvSpPr>
          <p:cNvPr id="28" name="Rectangle 27"/>
          <p:cNvSpPr/>
          <p:nvPr/>
        </p:nvSpPr>
        <p:spPr>
          <a:xfrm>
            <a:off x="11221251" y="4865620"/>
            <a:ext cx="55016" cy="342361"/>
          </a:xfrm>
          <a:prstGeom prst="rect">
            <a:avLst/>
          </a:prstGeom>
          <a:solidFill>
            <a:srgbClr val="BF9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LU" dirty="0"/>
          </a:p>
        </p:txBody>
      </p:sp>
      <p:sp>
        <p:nvSpPr>
          <p:cNvPr id="29" name="Rectangle 28"/>
          <p:cNvSpPr/>
          <p:nvPr/>
        </p:nvSpPr>
        <p:spPr>
          <a:xfrm>
            <a:off x="11318635" y="4864624"/>
            <a:ext cx="55016" cy="342361"/>
          </a:xfrm>
          <a:prstGeom prst="rect">
            <a:avLst/>
          </a:prstGeom>
          <a:solidFill>
            <a:srgbClr val="BF9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LU" dirty="0"/>
          </a:p>
        </p:txBody>
      </p:sp>
      <p:sp>
        <p:nvSpPr>
          <p:cNvPr id="30" name="Content Placeholder 2"/>
          <p:cNvSpPr txBox="1">
            <a:spLocks/>
          </p:cNvSpPr>
          <p:nvPr/>
        </p:nvSpPr>
        <p:spPr>
          <a:xfrm rot="20054076">
            <a:off x="6072862" y="3759228"/>
            <a:ext cx="1649523" cy="434519"/>
          </a:xfrm>
          <a:prstGeom prst="rect">
            <a:avLst/>
          </a:prstGeom>
          <a:ln>
            <a:noFill/>
          </a:ln>
          <a:scene3d>
            <a:camera prst="orthographicFront">
              <a:rot lat="0" lon="0" rev="0"/>
            </a:camera>
            <a:lightRig rig="threePt" dir="t"/>
          </a:scene3d>
        </p:spPr>
        <p:txBody>
          <a:bodyPr vert="horz" lIns="91440" tIns="45720" rIns="91440" bIns="45720" rtlCol="0">
            <a:normAutofit/>
            <a:scene3d>
              <a:camera prst="orthographicFront">
                <a:rot lat="0" lon="0" rev="600000"/>
              </a:camera>
              <a:lightRig rig="threePt" dir="t"/>
            </a:scene3d>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1" indent="0" algn="l">
              <a:buNone/>
            </a:pPr>
            <a:r>
              <a:rPr lang="fr-LU" sz="1800" b="1" dirty="0" smtClean="0">
                <a:solidFill>
                  <a:schemeClr val="tx2"/>
                </a:solidFill>
                <a:latin typeface="Calibri"/>
                <a:cs typeface="Calibri"/>
              </a:rPr>
              <a:t>31.03.24</a:t>
            </a:r>
            <a:r>
              <a:rPr lang="fr-LU" sz="1800" b="1" dirty="0" smtClean="0">
                <a:latin typeface="Calibri"/>
                <a:cs typeface="Calibri"/>
              </a:rPr>
              <a:t> </a:t>
            </a:r>
            <a:endParaRPr lang="fr-FR" sz="1800" b="1" dirty="0" smtClean="0"/>
          </a:p>
          <a:p>
            <a:pPr lvl="1" algn="l"/>
            <a:endParaRPr lang="fr-LU" dirty="0" smtClean="0"/>
          </a:p>
          <a:p>
            <a:pPr marL="0" indent="0" algn="l">
              <a:buFont typeface="Arial"/>
              <a:buNone/>
            </a:pPr>
            <a:endParaRPr lang="fr-LU" dirty="0"/>
          </a:p>
        </p:txBody>
      </p:sp>
      <p:cxnSp>
        <p:nvCxnSpPr>
          <p:cNvPr id="31" name="Straight Arrow Connector 30"/>
          <p:cNvCxnSpPr/>
          <p:nvPr/>
        </p:nvCxnSpPr>
        <p:spPr>
          <a:xfrm flipV="1">
            <a:off x="9288379" y="3239046"/>
            <a:ext cx="21358" cy="1545621"/>
          </a:xfrm>
          <a:prstGeom prst="straightConnector1">
            <a:avLst/>
          </a:prstGeom>
          <a:ln w="63500">
            <a:solidFill>
              <a:srgbClr val="BD4653"/>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7734829" y="2330643"/>
            <a:ext cx="2673841" cy="791233"/>
          </a:xfrm>
          <a:prstGeom prst="rect">
            <a:avLst/>
          </a:prstGeom>
        </p:spPr>
        <p:txBody>
          <a:bodyPr vert="horz" lIns="91440" tIns="45720" rIns="91440" bIns="45720" rtlCol="0">
            <a:normAutofit fontScale="250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1" indent="0" algn="ctr">
              <a:buNone/>
            </a:pPr>
            <a:r>
              <a:rPr lang="fr-LU" sz="8000" b="1" dirty="0" err="1" smtClean="0">
                <a:solidFill>
                  <a:srgbClr val="434342"/>
                </a:solidFill>
                <a:latin typeface="Calibri"/>
                <a:cs typeface="Calibri"/>
              </a:rPr>
              <a:t>Rechnung</a:t>
            </a:r>
            <a:r>
              <a:rPr lang="fr-LU" sz="8000" b="1" dirty="0" smtClean="0">
                <a:solidFill>
                  <a:srgbClr val="434342"/>
                </a:solidFill>
                <a:latin typeface="Calibri"/>
                <a:cs typeface="Calibri"/>
              </a:rPr>
              <a:t> des Bonus-Malus </a:t>
            </a:r>
            <a:r>
              <a:rPr lang="fr-LU" sz="8000" b="1" dirty="0" err="1" smtClean="0">
                <a:solidFill>
                  <a:srgbClr val="434342"/>
                </a:solidFill>
                <a:latin typeface="Calibri"/>
                <a:cs typeface="Calibri"/>
              </a:rPr>
              <a:t>Faktors</a:t>
            </a:r>
            <a:r>
              <a:rPr lang="fr-LU" sz="8000" b="1" dirty="0" smtClean="0">
                <a:solidFill>
                  <a:srgbClr val="434342"/>
                </a:solidFill>
                <a:latin typeface="Calibri"/>
                <a:cs typeface="Calibri"/>
              </a:rPr>
              <a:t> </a:t>
            </a:r>
            <a:r>
              <a:rPr lang="fr-LU" sz="8000" b="1" dirty="0" err="1" smtClean="0">
                <a:solidFill>
                  <a:srgbClr val="434342"/>
                </a:solidFill>
                <a:latin typeface="Calibri"/>
                <a:cs typeface="Calibri"/>
              </a:rPr>
              <a:t>für</a:t>
            </a:r>
            <a:r>
              <a:rPr lang="fr-LU" sz="8000" b="1" dirty="0" smtClean="0">
                <a:solidFill>
                  <a:srgbClr val="434342"/>
                </a:solidFill>
                <a:latin typeface="Calibri"/>
                <a:cs typeface="Calibri"/>
              </a:rPr>
              <a:t> 2026</a:t>
            </a:r>
            <a:endParaRPr lang="fr-FR" sz="8000" b="1" dirty="0">
              <a:solidFill>
                <a:srgbClr val="434342"/>
              </a:solidFill>
            </a:endParaRPr>
          </a:p>
          <a:p>
            <a:pPr marL="457200" lvl="1" indent="0" algn="l">
              <a:buNone/>
            </a:pPr>
            <a:r>
              <a:rPr lang="fr-LU" sz="1400" dirty="0" smtClean="0">
                <a:latin typeface="Calibri"/>
                <a:cs typeface="Calibri"/>
              </a:rPr>
              <a:t> </a:t>
            </a:r>
            <a:endParaRPr lang="fr-FR" sz="1400" dirty="0" smtClean="0"/>
          </a:p>
          <a:p>
            <a:pPr lvl="1" algn="l"/>
            <a:endParaRPr lang="fr-LU" dirty="0" smtClean="0"/>
          </a:p>
          <a:p>
            <a:pPr marL="0" indent="0" algn="l">
              <a:buFont typeface="Arial"/>
              <a:buNone/>
            </a:pPr>
            <a:endParaRPr lang="fr-LU" dirty="0"/>
          </a:p>
        </p:txBody>
      </p:sp>
      <p:cxnSp>
        <p:nvCxnSpPr>
          <p:cNvPr id="34" name="Straight Arrow Connector 33"/>
          <p:cNvCxnSpPr/>
          <p:nvPr/>
        </p:nvCxnSpPr>
        <p:spPr>
          <a:xfrm flipH="1" flipV="1">
            <a:off x="4591199" y="3206788"/>
            <a:ext cx="12885" cy="1577879"/>
          </a:xfrm>
          <a:prstGeom prst="straightConnector1">
            <a:avLst/>
          </a:prstGeom>
          <a:ln w="63500">
            <a:solidFill>
              <a:srgbClr val="BD4653"/>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Content Placeholder 2"/>
          <p:cNvSpPr txBox="1">
            <a:spLocks/>
          </p:cNvSpPr>
          <p:nvPr/>
        </p:nvSpPr>
        <p:spPr>
          <a:xfrm>
            <a:off x="3016291" y="2298385"/>
            <a:ext cx="2673841" cy="791233"/>
          </a:xfrm>
          <a:prstGeom prst="rect">
            <a:avLst/>
          </a:prstGeom>
        </p:spPr>
        <p:txBody>
          <a:bodyPr vert="horz" lIns="91440" tIns="45720" rIns="91440" bIns="45720" rtlCol="0">
            <a:normAutofit fontScale="250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1" indent="0" algn="ctr">
              <a:buNone/>
            </a:pPr>
            <a:r>
              <a:rPr lang="fr-LU" sz="8000" b="1" dirty="0" err="1" smtClean="0">
                <a:solidFill>
                  <a:srgbClr val="434342"/>
                </a:solidFill>
                <a:latin typeface="Calibri"/>
                <a:cs typeface="Calibri"/>
              </a:rPr>
              <a:t>Rechnung</a:t>
            </a:r>
            <a:r>
              <a:rPr lang="fr-LU" sz="8000" b="1" dirty="0" smtClean="0">
                <a:solidFill>
                  <a:srgbClr val="434342"/>
                </a:solidFill>
                <a:latin typeface="Calibri"/>
                <a:cs typeface="Calibri"/>
              </a:rPr>
              <a:t> des Bonus-Malus </a:t>
            </a:r>
            <a:r>
              <a:rPr lang="fr-LU" sz="8000" b="1" dirty="0" err="1" smtClean="0">
                <a:solidFill>
                  <a:srgbClr val="434342"/>
                </a:solidFill>
                <a:latin typeface="Calibri"/>
                <a:cs typeface="Calibri"/>
              </a:rPr>
              <a:t>Faktors</a:t>
            </a:r>
            <a:r>
              <a:rPr lang="fr-LU" sz="8000" b="1" dirty="0" smtClean="0">
                <a:solidFill>
                  <a:srgbClr val="434342"/>
                </a:solidFill>
                <a:latin typeface="Calibri"/>
                <a:cs typeface="Calibri"/>
              </a:rPr>
              <a:t> </a:t>
            </a:r>
            <a:r>
              <a:rPr lang="fr-LU" sz="8000" b="1" dirty="0" err="1" smtClean="0">
                <a:solidFill>
                  <a:srgbClr val="434342"/>
                </a:solidFill>
                <a:latin typeface="Calibri"/>
                <a:cs typeface="Calibri"/>
              </a:rPr>
              <a:t>für</a:t>
            </a:r>
            <a:r>
              <a:rPr lang="fr-LU" sz="8000" b="1" dirty="0" smtClean="0">
                <a:solidFill>
                  <a:srgbClr val="434342"/>
                </a:solidFill>
                <a:latin typeface="Calibri"/>
                <a:cs typeface="Calibri"/>
              </a:rPr>
              <a:t> 2025</a:t>
            </a:r>
            <a:r>
              <a:rPr lang="fr-LU" sz="1400" dirty="0" smtClean="0">
                <a:latin typeface="Calibri"/>
                <a:cs typeface="Calibri"/>
              </a:rPr>
              <a:t> </a:t>
            </a:r>
            <a:endParaRPr lang="fr-FR" sz="1400" dirty="0" smtClean="0"/>
          </a:p>
          <a:p>
            <a:pPr lvl="1" algn="l"/>
            <a:endParaRPr lang="fr-LU" dirty="0" smtClean="0"/>
          </a:p>
          <a:p>
            <a:pPr marL="0" indent="0" algn="l">
              <a:buFont typeface="Arial"/>
              <a:buNone/>
            </a:pPr>
            <a:endParaRPr lang="fr-LU" dirty="0"/>
          </a:p>
        </p:txBody>
      </p:sp>
      <p:sp>
        <p:nvSpPr>
          <p:cNvPr id="3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000" b="1" kern="1200">
                <a:solidFill>
                  <a:srgbClr val="0061A1"/>
                </a:solidFill>
                <a:latin typeface="Arial" panose="020B0604020202020204" pitchFamily="34" charset="0"/>
                <a:ea typeface="+mj-ea"/>
                <a:cs typeface="Arial" panose="020B0604020202020204" pitchFamily="34" charset="0"/>
              </a:defRPr>
            </a:lvl1pPr>
          </a:lstStyle>
          <a:p>
            <a:r>
              <a:rPr lang="fr-LU" dirty="0" smtClean="0"/>
              <a:t>Bonus-Malus System</a:t>
            </a:r>
            <a:endParaRPr lang="fr-LU" dirty="0"/>
          </a:p>
        </p:txBody>
      </p:sp>
    </p:spTree>
    <p:extLst>
      <p:ext uri="{BB962C8B-B14F-4D97-AF65-F5344CB8AC3E}">
        <p14:creationId xmlns:p14="http://schemas.microsoft.com/office/powerpoint/2010/main" val="396666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Aufbau</a:t>
            </a:r>
            <a:r>
              <a:rPr lang="fr-LU" dirty="0" smtClean="0"/>
              <a:t> des </a:t>
            </a:r>
            <a:r>
              <a:rPr lang="fr-LU" dirty="0" err="1" smtClean="0"/>
              <a:t>Kurses</a:t>
            </a:r>
            <a:endParaRPr lang="fr-LU" dirty="0"/>
          </a:p>
        </p:txBody>
      </p:sp>
      <p:sp>
        <p:nvSpPr>
          <p:cNvPr id="3" name="Content Placeholder 2"/>
          <p:cNvSpPr>
            <a:spLocks noGrp="1"/>
          </p:cNvSpPr>
          <p:nvPr>
            <p:ph idx="1"/>
          </p:nvPr>
        </p:nvSpPr>
        <p:spPr>
          <a:xfrm>
            <a:off x="838200" y="1633120"/>
            <a:ext cx="10515600" cy="4351338"/>
          </a:xfrm>
        </p:spPr>
        <p:txBody>
          <a:bodyPr>
            <a:normAutofit fontScale="85000" lnSpcReduction="20000"/>
          </a:bodyPr>
          <a:lstStyle/>
          <a:p>
            <a:pPr marL="0" indent="0">
              <a:buNone/>
            </a:pPr>
            <a:r>
              <a:rPr lang="fr-LU" b="1" dirty="0" smtClean="0">
                <a:solidFill>
                  <a:srgbClr val="0C2D69"/>
                </a:solidFill>
              </a:rPr>
              <a:t>Teil 1: </a:t>
            </a:r>
            <a:r>
              <a:rPr lang="fr-LU" b="1" dirty="0" err="1" smtClean="0">
                <a:solidFill>
                  <a:srgbClr val="0C2D69"/>
                </a:solidFill>
              </a:rPr>
              <a:t>Rechtssystem</a:t>
            </a:r>
            <a:r>
              <a:rPr lang="fr-LU" b="1" dirty="0" smtClean="0">
                <a:solidFill>
                  <a:srgbClr val="0C2D69"/>
                </a:solidFill>
              </a:rPr>
              <a:t> der </a:t>
            </a:r>
            <a:r>
              <a:rPr lang="fr-LU" b="1" dirty="0" err="1" smtClean="0">
                <a:solidFill>
                  <a:srgbClr val="0C2D69"/>
                </a:solidFill>
              </a:rPr>
              <a:t>Unfallversicherung</a:t>
            </a:r>
            <a:endParaRPr lang="fr-LU" b="1" dirty="0" smtClean="0">
              <a:solidFill>
                <a:srgbClr val="0C2D69"/>
              </a:solidFill>
            </a:endParaRPr>
          </a:p>
          <a:p>
            <a:r>
              <a:rPr lang="de-DE" dirty="0" smtClean="0"/>
              <a:t>Historischer Überblick, </a:t>
            </a:r>
            <a:r>
              <a:rPr lang="de-DE" dirty="0"/>
              <a:t>Organisation, Aufgaben, Grundsätze</a:t>
            </a:r>
            <a:endParaRPr lang="fr-LU" dirty="0"/>
          </a:p>
          <a:p>
            <a:r>
              <a:rPr lang="de-DE" dirty="0"/>
              <a:t>Versicherte Personen </a:t>
            </a:r>
            <a:r>
              <a:rPr lang="de-DE" dirty="0" smtClean="0"/>
              <a:t>und Risiken</a:t>
            </a:r>
            <a:r>
              <a:rPr lang="fr-LU" dirty="0" smtClean="0"/>
              <a:t> </a:t>
            </a:r>
          </a:p>
          <a:p>
            <a:r>
              <a:rPr lang="de-DE" dirty="0" smtClean="0"/>
              <a:t>Anzeigen und Verfahren</a:t>
            </a:r>
          </a:p>
          <a:p>
            <a:r>
              <a:rPr lang="de-DE" dirty="0" smtClean="0"/>
              <a:t>Leistungen</a:t>
            </a:r>
            <a:endParaRPr lang="de-DE" dirty="0"/>
          </a:p>
          <a:p>
            <a:endParaRPr lang="fr-LU" dirty="0"/>
          </a:p>
          <a:p>
            <a:pPr marL="0" indent="0">
              <a:buNone/>
            </a:pPr>
            <a:r>
              <a:rPr lang="fr-LU" b="1" dirty="0" smtClean="0">
                <a:solidFill>
                  <a:srgbClr val="0C2D69"/>
                </a:solidFill>
              </a:rPr>
              <a:t>Teil </a:t>
            </a:r>
            <a:r>
              <a:rPr lang="fr-LU" b="1" dirty="0">
                <a:solidFill>
                  <a:srgbClr val="0C2D69"/>
                </a:solidFill>
              </a:rPr>
              <a:t>2: </a:t>
            </a:r>
            <a:r>
              <a:rPr lang="fr-LU" b="1" dirty="0" err="1" smtClean="0">
                <a:solidFill>
                  <a:srgbClr val="0C2D69"/>
                </a:solidFill>
              </a:rPr>
              <a:t>Unfallverhütung</a:t>
            </a:r>
            <a:r>
              <a:rPr lang="fr-LU" b="1" dirty="0">
                <a:solidFill>
                  <a:srgbClr val="0C2D69"/>
                </a:solidFill>
              </a:rPr>
              <a:t>	</a:t>
            </a:r>
            <a:endParaRPr lang="fr-LU" b="1" dirty="0" smtClean="0">
              <a:solidFill>
                <a:srgbClr val="0C2D69"/>
              </a:solidFill>
            </a:endParaRPr>
          </a:p>
          <a:p>
            <a:r>
              <a:rPr lang="de-DE" dirty="0" smtClean="0"/>
              <a:t>Historischer </a:t>
            </a:r>
            <a:r>
              <a:rPr lang="de-DE" dirty="0"/>
              <a:t>Überblick, Aufgaben, Ausbildungen/Schulungen, </a:t>
            </a:r>
            <a:r>
              <a:rPr lang="de-DE" dirty="0" smtClean="0"/>
              <a:t>Label SGS</a:t>
            </a:r>
          </a:p>
          <a:p>
            <a:r>
              <a:rPr lang="de-DE" dirty="0" smtClean="0"/>
              <a:t>Empfehlungen </a:t>
            </a:r>
            <a:r>
              <a:rPr lang="de-DE" dirty="0"/>
              <a:t>zur </a:t>
            </a:r>
            <a:r>
              <a:rPr lang="de-DE" dirty="0" smtClean="0"/>
              <a:t>Unfallverhütung</a:t>
            </a:r>
          </a:p>
          <a:p>
            <a:r>
              <a:rPr lang="de-DE" dirty="0" smtClean="0"/>
              <a:t>Statistiken</a:t>
            </a:r>
            <a:endParaRPr lang="de-DE" dirty="0"/>
          </a:p>
          <a:p>
            <a:endParaRPr lang="fr-LU" dirty="0" smtClean="0"/>
          </a:p>
          <a:p>
            <a:pPr marL="0" indent="0">
              <a:buNone/>
            </a:pPr>
            <a:r>
              <a:rPr lang="fr-LU" b="1" dirty="0" smtClean="0">
                <a:solidFill>
                  <a:srgbClr val="0C2D69"/>
                </a:solidFill>
              </a:rPr>
              <a:t>Teil </a:t>
            </a:r>
            <a:r>
              <a:rPr lang="fr-LU" b="1" dirty="0">
                <a:solidFill>
                  <a:srgbClr val="0C2D69"/>
                </a:solidFill>
              </a:rPr>
              <a:t>3: </a:t>
            </a:r>
            <a:r>
              <a:rPr lang="fr-LU" b="1" dirty="0" err="1" smtClean="0">
                <a:solidFill>
                  <a:srgbClr val="0C2D69"/>
                </a:solidFill>
              </a:rPr>
              <a:t>Risikoanalyse</a:t>
            </a:r>
            <a:endParaRPr lang="fr-LU" b="1" dirty="0">
              <a:solidFill>
                <a:srgbClr val="0C2D69"/>
              </a:solidFill>
            </a:endParaRPr>
          </a:p>
          <a:p>
            <a:pPr marL="0" indent="0">
              <a:buNone/>
            </a:pP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2</a:t>
            </a:fld>
            <a:endParaRPr lang="fr-LU" dirty="0"/>
          </a:p>
        </p:txBody>
      </p:sp>
    </p:spTree>
    <p:extLst>
      <p:ext uri="{BB962C8B-B14F-4D97-AF65-F5344CB8AC3E}">
        <p14:creationId xmlns:p14="http://schemas.microsoft.com/office/powerpoint/2010/main" val="935440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20</a:t>
            </a:fld>
            <a:endParaRPr lang="fr-LU" dirty="0"/>
          </a:p>
        </p:txBody>
      </p:sp>
      <p:sp>
        <p:nvSpPr>
          <p:cNvPr id="11" name="Title 10"/>
          <p:cNvSpPr>
            <a:spLocks noGrp="1"/>
          </p:cNvSpPr>
          <p:nvPr>
            <p:ph type="title"/>
          </p:nvPr>
        </p:nvSpPr>
        <p:spPr>
          <a:xfrm>
            <a:off x="563417" y="292153"/>
            <a:ext cx="10515600" cy="1325563"/>
          </a:xfrm>
        </p:spPr>
        <p:txBody>
          <a:bodyPr/>
          <a:lstStyle/>
          <a:p>
            <a:r>
              <a:rPr lang="fr-LU" dirty="0" err="1" smtClean="0"/>
              <a:t>Berechnungsmethode</a:t>
            </a:r>
            <a:endParaRPr lang="fr-LU" dirty="0"/>
          </a:p>
        </p:txBody>
      </p:sp>
      <p:sp>
        <p:nvSpPr>
          <p:cNvPr id="9" name="Content Placeholder 2"/>
          <p:cNvSpPr txBox="1">
            <a:spLocks/>
          </p:cNvSpPr>
          <p:nvPr/>
        </p:nvSpPr>
        <p:spPr>
          <a:xfrm>
            <a:off x="657329" y="1517302"/>
            <a:ext cx="11125095" cy="4941222"/>
          </a:xfrm>
          <a:prstGeom prst="rect">
            <a:avLst/>
          </a:prstGeom>
        </p:spPr>
        <p:txBody>
          <a:bodyPr vert="horz" lIns="91440" tIns="45720" rIns="91440" bIns="45720" rtlCol="0">
            <a:normAutofit lnSpcReduction="10000"/>
          </a:bodyPr>
          <a:lstStyle>
            <a:lvl1pPr marL="228600" indent="-228600" algn="just" defTabSz="914400" rtl="0" eaLnBrk="1" latinLnBrk="0" hangingPunct="1">
              <a:lnSpc>
                <a:spcPct val="100000"/>
              </a:lnSpc>
              <a:spcBef>
                <a:spcPts val="1000"/>
              </a:spcBef>
              <a:buFont typeface="Arial"/>
              <a:buChar char="•"/>
              <a:defRPr sz="2800" kern="1200">
                <a:solidFill>
                  <a:schemeClr val="tx1"/>
                </a:solidFill>
                <a:latin typeface="+mn-lt"/>
                <a:ea typeface="+mn-ea"/>
                <a:cs typeface="+mn-cs"/>
              </a:defRPr>
            </a:lvl1pPr>
            <a:lvl2pPr marL="685800" indent="-228600" algn="just" defTabSz="914400" rtl="0" eaLnBrk="1" latinLnBrk="0" hangingPunct="1">
              <a:lnSpc>
                <a:spcPct val="100000"/>
              </a:lnSpc>
              <a:spcBef>
                <a:spcPts val="500"/>
              </a:spcBef>
              <a:buFont typeface="Arial"/>
              <a:buChar char="•"/>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DE" sz="3200" b="1" dirty="0" smtClean="0">
                <a:solidFill>
                  <a:srgbClr val="434342"/>
                </a:solidFill>
              </a:rPr>
              <a:t>Unfallleistungen, </a:t>
            </a:r>
            <a:r>
              <a:rPr lang="de-DE" sz="3200" b="1" dirty="0">
                <a:solidFill>
                  <a:srgbClr val="434342"/>
                </a:solidFill>
              </a:rPr>
              <a:t>die für das Bonus-Malus-System </a:t>
            </a:r>
            <a:r>
              <a:rPr lang="de-DE" sz="3200" b="1" dirty="0" smtClean="0">
                <a:solidFill>
                  <a:srgbClr val="434342"/>
                </a:solidFill>
              </a:rPr>
              <a:t>berücksichtigt </a:t>
            </a:r>
            <a:r>
              <a:rPr lang="de-DE" sz="3200" b="1" dirty="0">
                <a:solidFill>
                  <a:srgbClr val="434342"/>
                </a:solidFill>
              </a:rPr>
              <a:t>werden:</a:t>
            </a:r>
          </a:p>
          <a:p>
            <a:pPr marL="0" indent="0">
              <a:buNone/>
            </a:pPr>
            <a:endParaRPr lang="fr-LU" sz="100" b="1" dirty="0" smtClean="0">
              <a:solidFill>
                <a:srgbClr val="434342"/>
              </a:solidFill>
            </a:endParaRPr>
          </a:p>
          <a:p>
            <a:r>
              <a:rPr lang="de-DE" sz="2400" b="1" dirty="0">
                <a:solidFill>
                  <a:srgbClr val="434342"/>
                </a:solidFill>
              </a:rPr>
              <a:t>Sachleistungen</a:t>
            </a:r>
            <a:r>
              <a:rPr lang="de-DE" sz="2400" dirty="0">
                <a:solidFill>
                  <a:srgbClr val="434342"/>
                </a:solidFill>
              </a:rPr>
              <a:t>, </a:t>
            </a:r>
            <a:r>
              <a:rPr lang="de-DE" sz="2400" b="1" dirty="0">
                <a:solidFill>
                  <a:srgbClr val="434342"/>
                </a:solidFill>
              </a:rPr>
              <a:t>Krankengeld</a:t>
            </a:r>
            <a:r>
              <a:rPr lang="de-DE" sz="2400" dirty="0">
                <a:solidFill>
                  <a:srgbClr val="434342"/>
                </a:solidFill>
              </a:rPr>
              <a:t> und </a:t>
            </a:r>
            <a:r>
              <a:rPr lang="de-DE" sz="2400" b="1" dirty="0">
                <a:solidFill>
                  <a:srgbClr val="434342"/>
                </a:solidFill>
              </a:rPr>
              <a:t>Vollrenten</a:t>
            </a:r>
            <a:r>
              <a:rPr lang="de-DE" sz="2400" dirty="0">
                <a:solidFill>
                  <a:srgbClr val="434342"/>
                </a:solidFill>
              </a:rPr>
              <a:t>, die vor der Konsolidierung bzw. bis zur Ablauffrist </a:t>
            </a:r>
            <a:r>
              <a:rPr lang="de-DE" sz="2400" dirty="0" smtClean="0">
                <a:solidFill>
                  <a:srgbClr val="434342"/>
                </a:solidFill>
              </a:rPr>
              <a:t>anfallen;</a:t>
            </a:r>
          </a:p>
          <a:p>
            <a:r>
              <a:rPr lang="de-DE" sz="2400" b="1" dirty="0">
                <a:solidFill>
                  <a:srgbClr val="434342"/>
                </a:solidFill>
              </a:rPr>
              <a:t>Die erste </a:t>
            </a:r>
            <a:r>
              <a:rPr lang="de-DE" sz="2400" b="1" dirty="0" smtClean="0">
                <a:solidFill>
                  <a:srgbClr val="434342"/>
                </a:solidFill>
              </a:rPr>
              <a:t>nach </a:t>
            </a:r>
            <a:r>
              <a:rPr lang="de-DE" sz="2400" b="1" dirty="0">
                <a:solidFill>
                  <a:srgbClr val="434342"/>
                </a:solidFill>
              </a:rPr>
              <a:t>der Konsolidierung fällige </a:t>
            </a:r>
            <a:r>
              <a:rPr lang="de-DE" sz="2400" b="1" dirty="0" smtClean="0">
                <a:solidFill>
                  <a:srgbClr val="434342"/>
                </a:solidFill>
              </a:rPr>
              <a:t>Rente</a:t>
            </a:r>
            <a:r>
              <a:rPr lang="de-DE" sz="2400" dirty="0" smtClean="0">
                <a:solidFill>
                  <a:srgbClr val="434342"/>
                </a:solidFill>
              </a:rPr>
              <a:t>,</a:t>
            </a:r>
            <a:r>
              <a:rPr lang="de-DE" sz="2400" b="1" dirty="0" smtClean="0">
                <a:solidFill>
                  <a:srgbClr val="434342"/>
                </a:solidFill>
              </a:rPr>
              <a:t> </a:t>
            </a:r>
            <a:r>
              <a:rPr lang="de-DE" sz="2400" dirty="0" smtClean="0">
                <a:solidFill>
                  <a:srgbClr val="434342"/>
                </a:solidFill>
              </a:rPr>
              <a:t>die </a:t>
            </a:r>
            <a:r>
              <a:rPr lang="de-DE" sz="2400" dirty="0">
                <a:solidFill>
                  <a:srgbClr val="434342"/>
                </a:solidFill>
              </a:rPr>
              <a:t>bis zum 65. Lebensjahr </a:t>
            </a:r>
            <a:r>
              <a:rPr lang="de-DE" sz="2400" dirty="0" smtClean="0">
                <a:solidFill>
                  <a:srgbClr val="434342"/>
                </a:solidFill>
              </a:rPr>
              <a:t>kapitalisiert </a:t>
            </a:r>
            <a:r>
              <a:rPr lang="de-DE" sz="2400" dirty="0">
                <a:solidFill>
                  <a:srgbClr val="434342"/>
                </a:solidFill>
              </a:rPr>
              <a:t>wird</a:t>
            </a:r>
            <a:r>
              <a:rPr lang="de-DE" sz="2400" dirty="0" smtClean="0">
                <a:solidFill>
                  <a:srgbClr val="434342"/>
                </a:solidFill>
              </a:rPr>
              <a:t>;</a:t>
            </a:r>
          </a:p>
          <a:p>
            <a:r>
              <a:rPr lang="de-DE" sz="2400" b="1" dirty="0">
                <a:solidFill>
                  <a:srgbClr val="434342"/>
                </a:solidFill>
              </a:rPr>
              <a:t>Entschädigungen für physiologische Beeinträchtigung und Beeinträchtigung des Wohlbefindens</a:t>
            </a:r>
            <a:r>
              <a:rPr lang="de-DE" sz="2400" dirty="0">
                <a:solidFill>
                  <a:srgbClr val="434342"/>
                </a:solidFill>
              </a:rPr>
              <a:t>, die lebenslang </a:t>
            </a:r>
            <a:r>
              <a:rPr lang="de-DE" sz="2400" dirty="0" smtClean="0">
                <a:solidFill>
                  <a:srgbClr val="434342"/>
                </a:solidFill>
              </a:rPr>
              <a:t>kapitalisiert </a:t>
            </a:r>
            <a:r>
              <a:rPr lang="de-DE" sz="2400" dirty="0">
                <a:solidFill>
                  <a:srgbClr val="434342"/>
                </a:solidFill>
              </a:rPr>
              <a:t>werden</a:t>
            </a:r>
            <a:r>
              <a:rPr lang="de-DE" sz="2400" dirty="0" smtClean="0">
                <a:solidFill>
                  <a:srgbClr val="434342"/>
                </a:solidFill>
              </a:rPr>
              <a:t>;</a:t>
            </a:r>
          </a:p>
          <a:p>
            <a:r>
              <a:rPr lang="de-DE" sz="2400" b="1" dirty="0">
                <a:solidFill>
                  <a:srgbClr val="434342"/>
                </a:solidFill>
              </a:rPr>
              <a:t>Entschädigungen für erlittene körperliche Schmerzen </a:t>
            </a:r>
            <a:r>
              <a:rPr lang="de-DE" sz="2400" dirty="0">
                <a:solidFill>
                  <a:srgbClr val="434342"/>
                </a:solidFill>
              </a:rPr>
              <a:t>und </a:t>
            </a:r>
            <a:r>
              <a:rPr lang="de-DE" sz="2400" b="1" dirty="0">
                <a:solidFill>
                  <a:srgbClr val="434342"/>
                </a:solidFill>
              </a:rPr>
              <a:t>für Entstellungsschaden</a:t>
            </a:r>
            <a:r>
              <a:rPr lang="de-DE" sz="2400" dirty="0" smtClean="0">
                <a:solidFill>
                  <a:srgbClr val="434342"/>
                </a:solidFill>
              </a:rPr>
              <a:t>;</a:t>
            </a:r>
          </a:p>
          <a:p>
            <a:r>
              <a:rPr lang="fr-LU" sz="2400" dirty="0" smtClean="0">
                <a:solidFill>
                  <a:srgbClr val="434342"/>
                </a:solidFill>
              </a:rPr>
              <a:t>Bei </a:t>
            </a:r>
            <a:r>
              <a:rPr lang="fr-LU" sz="2400" dirty="0" err="1" smtClean="0">
                <a:solidFill>
                  <a:srgbClr val="434342"/>
                </a:solidFill>
              </a:rPr>
              <a:t>tödlichen</a:t>
            </a:r>
            <a:r>
              <a:rPr lang="fr-LU" sz="2400" dirty="0" smtClean="0">
                <a:solidFill>
                  <a:srgbClr val="434342"/>
                </a:solidFill>
              </a:rPr>
              <a:t> </a:t>
            </a:r>
            <a:r>
              <a:rPr lang="fr-LU" sz="2400" dirty="0" err="1" smtClean="0">
                <a:solidFill>
                  <a:srgbClr val="434342"/>
                </a:solidFill>
              </a:rPr>
              <a:t>Arbeitsunfällen</a:t>
            </a:r>
            <a:r>
              <a:rPr lang="fr-LU" sz="2400" dirty="0" smtClean="0">
                <a:solidFill>
                  <a:srgbClr val="434342"/>
                </a:solidFill>
              </a:rPr>
              <a:t>: </a:t>
            </a:r>
            <a:r>
              <a:rPr lang="fr-LU" sz="2400" b="1" dirty="0" smtClean="0">
                <a:solidFill>
                  <a:srgbClr val="434342"/>
                </a:solidFill>
              </a:rPr>
              <a:t>Die </a:t>
            </a:r>
            <a:r>
              <a:rPr lang="fr-LU" sz="2400" b="1" dirty="0" err="1" smtClean="0">
                <a:solidFill>
                  <a:srgbClr val="434342"/>
                </a:solidFill>
              </a:rPr>
              <a:t>Hinterbliebenenrente</a:t>
            </a:r>
            <a:r>
              <a:rPr lang="fr-LU" sz="2400" b="1" dirty="0" smtClean="0">
                <a:solidFill>
                  <a:srgbClr val="434342"/>
                </a:solidFill>
              </a:rPr>
              <a:t> </a:t>
            </a:r>
            <a:r>
              <a:rPr lang="fr-LU" sz="2400" dirty="0" smtClean="0">
                <a:solidFill>
                  <a:srgbClr val="434342"/>
                </a:solidFill>
              </a:rPr>
              <a:t>(die </a:t>
            </a:r>
            <a:r>
              <a:rPr lang="fr-LU" sz="2400" dirty="0" err="1" smtClean="0">
                <a:solidFill>
                  <a:srgbClr val="434342"/>
                </a:solidFill>
              </a:rPr>
              <a:t>lebenslang</a:t>
            </a:r>
            <a:r>
              <a:rPr lang="fr-LU" sz="2400" dirty="0" smtClean="0">
                <a:solidFill>
                  <a:srgbClr val="434342"/>
                </a:solidFill>
              </a:rPr>
              <a:t> </a:t>
            </a:r>
            <a:r>
              <a:rPr lang="fr-LU" sz="2400" dirty="0" err="1" smtClean="0">
                <a:solidFill>
                  <a:srgbClr val="434342"/>
                </a:solidFill>
              </a:rPr>
              <a:t>kapitalisiert</a:t>
            </a:r>
            <a:r>
              <a:rPr lang="fr-LU" sz="2400" dirty="0" smtClean="0">
                <a:solidFill>
                  <a:srgbClr val="434342"/>
                </a:solidFill>
              </a:rPr>
              <a:t> </a:t>
            </a:r>
            <a:r>
              <a:rPr lang="fr-LU" sz="2400" dirty="0" err="1" smtClean="0">
                <a:solidFill>
                  <a:srgbClr val="434342"/>
                </a:solidFill>
              </a:rPr>
              <a:t>wird</a:t>
            </a:r>
            <a:r>
              <a:rPr lang="fr-LU" sz="2400" dirty="0" smtClean="0">
                <a:solidFill>
                  <a:srgbClr val="434342"/>
                </a:solidFill>
              </a:rPr>
              <a:t>) </a:t>
            </a:r>
            <a:r>
              <a:rPr lang="de-DE" sz="2400" dirty="0">
                <a:solidFill>
                  <a:srgbClr val="434342"/>
                </a:solidFill>
              </a:rPr>
              <a:t>sowie die </a:t>
            </a:r>
            <a:r>
              <a:rPr lang="de-DE" sz="2400" b="1" dirty="0">
                <a:solidFill>
                  <a:srgbClr val="434342"/>
                </a:solidFill>
              </a:rPr>
              <a:t>Entschädigung für immaterielle Schäden</a:t>
            </a:r>
            <a:r>
              <a:rPr lang="de-DE" sz="2400" dirty="0">
                <a:solidFill>
                  <a:srgbClr val="434342"/>
                </a:solidFill>
              </a:rPr>
              <a:t> </a:t>
            </a:r>
            <a:r>
              <a:rPr lang="de-DE" sz="2400" dirty="0" smtClean="0">
                <a:solidFill>
                  <a:srgbClr val="434342"/>
                </a:solidFill>
              </a:rPr>
              <a:t>für Hinterbliebene.</a:t>
            </a:r>
            <a:endParaRPr lang="fr-LU" dirty="0">
              <a:solidFill>
                <a:srgbClr val="434342"/>
              </a:solidFill>
            </a:endParaRPr>
          </a:p>
        </p:txBody>
      </p:sp>
    </p:spTree>
    <p:extLst>
      <p:ext uri="{BB962C8B-B14F-4D97-AF65-F5344CB8AC3E}">
        <p14:creationId xmlns:p14="http://schemas.microsoft.com/office/powerpoint/2010/main" val="3903497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Graphique 1"/>
          <p:cNvGraphicFramePr>
            <a:graphicFrameLocks/>
          </p:cNvGraphicFramePr>
          <p:nvPr>
            <p:extLst/>
          </p:nvPr>
        </p:nvGraphicFramePr>
        <p:xfrm>
          <a:off x="209016" y="1852736"/>
          <a:ext cx="11739600" cy="478155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1406178" y="2116651"/>
            <a:ext cx="7519" cy="3836749"/>
          </a:xfrm>
          <a:prstGeom prst="line">
            <a:avLst/>
          </a:prstGeom>
          <a:ln w="12700">
            <a:solidFill>
              <a:srgbClr val="0061A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91522" y="2340490"/>
            <a:ext cx="2006" cy="3611611"/>
          </a:xfrm>
          <a:prstGeom prst="line">
            <a:avLst/>
          </a:prstGeom>
          <a:ln w="12700">
            <a:solidFill>
              <a:srgbClr val="0061A1"/>
            </a:solidFill>
            <a:prstDash val="sysDash"/>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563417" y="292153"/>
            <a:ext cx="10515600" cy="1325563"/>
          </a:xfrm>
        </p:spPr>
        <p:txBody>
          <a:bodyPr/>
          <a:lstStyle/>
          <a:p>
            <a:r>
              <a:rPr lang="fr-LU" dirty="0" err="1"/>
              <a:t>Entwicklung</a:t>
            </a:r>
            <a:r>
              <a:rPr lang="fr-LU" dirty="0"/>
              <a:t> des </a:t>
            </a:r>
            <a:r>
              <a:rPr lang="fr-LU" dirty="0" err="1"/>
              <a:t>Beitragssatzes</a:t>
            </a:r>
            <a:endParaRPr lang="fr-LU" dirty="0"/>
          </a:p>
        </p:txBody>
      </p:sp>
      <p:cxnSp>
        <p:nvCxnSpPr>
          <p:cNvPr id="24" name="Straight Arrow Connector 23"/>
          <p:cNvCxnSpPr/>
          <p:nvPr/>
        </p:nvCxnSpPr>
        <p:spPr>
          <a:xfrm>
            <a:off x="7689516" y="2225997"/>
            <a:ext cx="3870736" cy="0"/>
          </a:xfrm>
          <a:prstGeom prst="straightConnector1">
            <a:avLst/>
          </a:prstGeom>
          <a:ln w="38100">
            <a:solidFill>
              <a:srgbClr val="0061A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29907" y="1443022"/>
            <a:ext cx="2097833" cy="584775"/>
          </a:xfrm>
          <a:prstGeom prst="rect">
            <a:avLst/>
          </a:prstGeom>
          <a:solidFill>
            <a:schemeClr val="accent1">
              <a:lumMod val="20000"/>
              <a:lumOff val="80000"/>
            </a:schemeClr>
          </a:solidFill>
        </p:spPr>
        <p:txBody>
          <a:bodyPr wrap="square" rtlCol="0">
            <a:spAutoFit/>
          </a:bodyPr>
          <a:lstStyle/>
          <a:p>
            <a:pPr algn="ctr"/>
            <a:r>
              <a:rPr lang="fr-LU" sz="1600" dirty="0" err="1"/>
              <a:t>Einführung</a:t>
            </a:r>
            <a:r>
              <a:rPr lang="fr-LU" sz="1600" dirty="0"/>
              <a:t> des </a:t>
            </a:r>
            <a:br>
              <a:rPr lang="fr-LU" sz="1600" dirty="0"/>
            </a:br>
            <a:r>
              <a:rPr lang="fr-LU" sz="1600" b="1" u="sng" dirty="0"/>
              <a:t>Bonus-Malus-</a:t>
            </a:r>
            <a:r>
              <a:rPr lang="fr-LU" sz="1600" b="1" u="sng" dirty="0" err="1"/>
              <a:t>Systems</a:t>
            </a:r>
            <a:endParaRPr lang="fr-LU" sz="1600" b="1" u="sng" dirty="0"/>
          </a:p>
        </p:txBody>
      </p:sp>
      <p:cxnSp>
        <p:nvCxnSpPr>
          <p:cNvPr id="37" name="Straight Connector 36"/>
          <p:cNvCxnSpPr/>
          <p:nvPr/>
        </p:nvCxnSpPr>
        <p:spPr>
          <a:xfrm>
            <a:off x="1393316" y="2024169"/>
            <a:ext cx="3340" cy="431740"/>
          </a:xfrm>
          <a:prstGeom prst="line">
            <a:avLst/>
          </a:prstGeom>
          <a:ln w="38100">
            <a:solidFill>
              <a:srgbClr val="0061A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432496" y="5947706"/>
            <a:ext cx="503853" cy="190934"/>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cxnSp>
        <p:nvCxnSpPr>
          <p:cNvPr id="48" name="Straight Arrow Connector 47"/>
          <p:cNvCxnSpPr/>
          <p:nvPr/>
        </p:nvCxnSpPr>
        <p:spPr>
          <a:xfrm>
            <a:off x="1421595" y="2222980"/>
            <a:ext cx="6268257" cy="0"/>
          </a:xfrm>
          <a:prstGeom prst="straightConnector1">
            <a:avLst/>
          </a:prstGeom>
          <a:ln w="38100">
            <a:solidFill>
              <a:srgbClr val="0061A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89852" y="2024169"/>
            <a:ext cx="3340" cy="431740"/>
          </a:xfrm>
          <a:prstGeom prst="line">
            <a:avLst/>
          </a:prstGeom>
          <a:ln w="38100">
            <a:solidFill>
              <a:srgbClr val="0061A1"/>
            </a:solidFill>
          </a:ln>
        </p:spPr>
        <p:style>
          <a:lnRef idx="1">
            <a:schemeClr val="accent1"/>
          </a:lnRef>
          <a:fillRef idx="0">
            <a:schemeClr val="accent1"/>
          </a:fillRef>
          <a:effectRef idx="0">
            <a:schemeClr val="accent1"/>
          </a:effectRef>
          <a:fontRef idx="minor">
            <a:schemeClr val="tx1"/>
          </a:fontRef>
        </p:style>
      </p:cxnSp>
      <p:sp>
        <p:nvSpPr>
          <p:cNvPr id="59" name="Slide Number Placeholder 5"/>
          <p:cNvSpPr>
            <a:spLocks noGrp="1"/>
          </p:cNvSpPr>
          <p:nvPr>
            <p:ph type="sldNum" sz="quarter" idx="12"/>
          </p:nvPr>
        </p:nvSpPr>
        <p:spPr>
          <a:xfrm>
            <a:off x="8610600" y="6356350"/>
            <a:ext cx="2743200" cy="365125"/>
          </a:xfrm>
        </p:spPr>
        <p:txBody>
          <a:bodyPr/>
          <a:lstStyle/>
          <a:p>
            <a:fld id="{E18F1365-6A11-4D2C-A586-41215F74B123}" type="slidenum">
              <a:rPr lang="fr-LU" smtClean="0"/>
              <a:pPr/>
              <a:t>21</a:t>
            </a:fld>
            <a:endParaRPr lang="fr-LU" dirty="0"/>
          </a:p>
        </p:txBody>
      </p:sp>
      <p:sp>
        <p:nvSpPr>
          <p:cNvPr id="14" name="Rectangle 13"/>
          <p:cNvSpPr/>
          <p:nvPr/>
        </p:nvSpPr>
        <p:spPr>
          <a:xfrm>
            <a:off x="1161770" y="5949005"/>
            <a:ext cx="503853" cy="201715"/>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22" name="Rectangle 21"/>
          <p:cNvSpPr/>
          <p:nvPr/>
        </p:nvSpPr>
        <p:spPr>
          <a:xfrm>
            <a:off x="719838" y="1994380"/>
            <a:ext cx="549125"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ln>
                <a:solidFill>
                  <a:schemeClr val="bg1"/>
                </a:solidFill>
              </a:ln>
              <a:solidFill>
                <a:schemeClr val="bg1"/>
              </a:solidFill>
            </a:endParaRPr>
          </a:p>
        </p:txBody>
      </p:sp>
      <p:sp>
        <p:nvSpPr>
          <p:cNvPr id="23" name="TextBox 22"/>
          <p:cNvSpPr txBox="1"/>
          <p:nvPr/>
        </p:nvSpPr>
        <p:spPr>
          <a:xfrm>
            <a:off x="548656" y="1443022"/>
            <a:ext cx="2537926" cy="584775"/>
          </a:xfrm>
          <a:prstGeom prst="rect">
            <a:avLst/>
          </a:prstGeom>
          <a:solidFill>
            <a:schemeClr val="accent1">
              <a:lumMod val="20000"/>
              <a:lumOff val="80000"/>
            </a:schemeClr>
          </a:solidFill>
        </p:spPr>
        <p:txBody>
          <a:bodyPr wrap="square" rtlCol="0">
            <a:spAutoFit/>
          </a:bodyPr>
          <a:lstStyle/>
          <a:p>
            <a:pPr algn="ctr"/>
            <a:r>
              <a:rPr lang="fr-LU" sz="1600" dirty="0" err="1"/>
              <a:t>Einführung</a:t>
            </a:r>
            <a:r>
              <a:rPr lang="fr-LU" sz="1600" dirty="0"/>
              <a:t> des </a:t>
            </a:r>
            <a:br>
              <a:rPr lang="fr-LU" sz="1600" dirty="0"/>
            </a:br>
            <a:r>
              <a:rPr lang="fr-LU" sz="1600" b="1" u="sng" dirty="0" err="1"/>
              <a:t>einheitlichen</a:t>
            </a:r>
            <a:r>
              <a:rPr lang="fr-LU" sz="1600" b="1" u="sng" dirty="0"/>
              <a:t> </a:t>
            </a:r>
            <a:r>
              <a:rPr lang="fr-LU" sz="1600" b="1" u="sng" dirty="0" err="1"/>
              <a:t>Beitragssatzes</a:t>
            </a:r>
            <a:endParaRPr lang="fr-LU" sz="1600" b="1" u="sng" dirty="0"/>
          </a:p>
        </p:txBody>
      </p:sp>
      <p:sp>
        <p:nvSpPr>
          <p:cNvPr id="26" name="TextBox 27"/>
          <p:cNvSpPr txBox="1"/>
          <p:nvPr/>
        </p:nvSpPr>
        <p:spPr>
          <a:xfrm>
            <a:off x="9850783" y="1439394"/>
            <a:ext cx="2097833" cy="584775"/>
          </a:xfrm>
          <a:prstGeom prst="rect">
            <a:avLst/>
          </a:prstGeom>
          <a:solidFill>
            <a:schemeClr val="accent1">
              <a:lumMod val="20000"/>
              <a:lumOff val="80000"/>
            </a:schemeClr>
          </a:solidFill>
        </p:spPr>
        <p:txBody>
          <a:bodyPr wrap="square" rtlCol="0">
            <a:spAutoFit/>
          </a:bodyPr>
          <a:lstStyle/>
          <a:p>
            <a:pPr algn="ctr"/>
            <a:r>
              <a:rPr lang="fr-LU" sz="1600" dirty="0" err="1"/>
              <a:t>Erhöhung</a:t>
            </a:r>
            <a:r>
              <a:rPr lang="fr-LU" sz="1600" dirty="0"/>
              <a:t> des </a:t>
            </a:r>
            <a:r>
              <a:rPr lang="fr-LU" sz="1600" b="1" dirty="0"/>
              <a:t>Bonus</a:t>
            </a:r>
            <a:r>
              <a:rPr lang="fr-LU" sz="1600" dirty="0"/>
              <a:t> </a:t>
            </a:r>
            <a:r>
              <a:rPr lang="fr-LU" sz="1600" dirty="0" err="1"/>
              <a:t>von</a:t>
            </a:r>
            <a:r>
              <a:rPr lang="fr-LU" sz="1600" dirty="0"/>
              <a:t> 10% </a:t>
            </a:r>
            <a:r>
              <a:rPr lang="fr-LU" sz="1600" dirty="0" err="1"/>
              <a:t>auf</a:t>
            </a:r>
            <a:r>
              <a:rPr lang="fr-LU" sz="1600" dirty="0"/>
              <a:t> 15%</a:t>
            </a:r>
            <a:endParaRPr lang="fr-LU" sz="1600" b="1" u="sng" dirty="0"/>
          </a:p>
        </p:txBody>
      </p:sp>
      <p:cxnSp>
        <p:nvCxnSpPr>
          <p:cNvPr id="27" name="Straight Connector 55"/>
          <p:cNvCxnSpPr/>
          <p:nvPr/>
        </p:nvCxnSpPr>
        <p:spPr>
          <a:xfrm>
            <a:off x="11560252" y="2024169"/>
            <a:ext cx="3340" cy="431740"/>
          </a:xfrm>
          <a:prstGeom prst="line">
            <a:avLst/>
          </a:prstGeom>
          <a:ln w="38100">
            <a:solidFill>
              <a:srgbClr val="0061A1"/>
            </a:solidFill>
          </a:ln>
        </p:spPr>
        <p:style>
          <a:lnRef idx="1">
            <a:schemeClr val="accent1"/>
          </a:lnRef>
          <a:fillRef idx="0">
            <a:schemeClr val="accent1"/>
          </a:fillRef>
          <a:effectRef idx="0">
            <a:schemeClr val="accent1"/>
          </a:effectRef>
          <a:fontRef idx="minor">
            <a:schemeClr val="tx1"/>
          </a:fontRef>
        </p:style>
      </p:cxnSp>
      <p:cxnSp>
        <p:nvCxnSpPr>
          <p:cNvPr id="32" name="Straight Connector 9"/>
          <p:cNvCxnSpPr/>
          <p:nvPr/>
        </p:nvCxnSpPr>
        <p:spPr>
          <a:xfrm>
            <a:off x="10824162" y="2315365"/>
            <a:ext cx="2006" cy="3611611"/>
          </a:xfrm>
          <a:prstGeom prst="line">
            <a:avLst/>
          </a:prstGeom>
          <a:ln w="12700">
            <a:solidFill>
              <a:srgbClr val="0061A1"/>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565136" y="5930396"/>
            <a:ext cx="503853" cy="190934"/>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cxnSp>
        <p:nvCxnSpPr>
          <p:cNvPr id="30" name="Straight Connector 55"/>
          <p:cNvCxnSpPr/>
          <p:nvPr/>
        </p:nvCxnSpPr>
        <p:spPr>
          <a:xfrm>
            <a:off x="10835575" y="2043319"/>
            <a:ext cx="3340" cy="431740"/>
          </a:xfrm>
          <a:prstGeom prst="line">
            <a:avLst/>
          </a:prstGeom>
          <a:ln w="38100">
            <a:solidFill>
              <a:srgbClr val="0061A1"/>
            </a:solidFill>
          </a:ln>
        </p:spPr>
        <p:style>
          <a:lnRef idx="1">
            <a:schemeClr val="accent1"/>
          </a:lnRef>
          <a:fillRef idx="0">
            <a:schemeClr val="accent1"/>
          </a:fillRef>
          <a:effectRef idx="0">
            <a:schemeClr val="accent1"/>
          </a:effectRef>
          <a:fontRef idx="minor">
            <a:schemeClr val="tx1"/>
          </a:fontRef>
        </p:style>
      </p:cxnSp>
      <p:sp>
        <p:nvSpPr>
          <p:cNvPr id="25" name="TextBox 20"/>
          <p:cNvSpPr txBox="1"/>
          <p:nvPr/>
        </p:nvSpPr>
        <p:spPr>
          <a:xfrm>
            <a:off x="1463160" y="4167535"/>
            <a:ext cx="1769997" cy="1569660"/>
          </a:xfrm>
          <a:prstGeom prst="rect">
            <a:avLst/>
          </a:prstGeom>
          <a:solidFill>
            <a:schemeClr val="accent1">
              <a:lumMod val="20000"/>
              <a:lumOff val="80000"/>
            </a:schemeClr>
          </a:solidFill>
          <a:ln>
            <a:solidFill>
              <a:schemeClr val="accent1">
                <a:lumMod val="20000"/>
                <a:lumOff val="80000"/>
              </a:schemeClr>
            </a:solidFill>
          </a:ln>
        </p:spPr>
        <p:txBody>
          <a:bodyPr vert="horz" wrap="square" rtlCol="0" anchor="ctr">
            <a:spAutoFit/>
          </a:bodyPr>
          <a:lstStyle/>
          <a:p>
            <a:pPr algn="ctr"/>
            <a:r>
              <a:rPr lang="fr-LU" sz="1600" b="1" u="sng" dirty="0" smtClean="0"/>
              <a:t>Vor 2011:</a:t>
            </a:r>
            <a:r>
              <a:rPr lang="fr-LU" sz="1600" dirty="0" smtClean="0"/>
              <a:t/>
            </a:r>
            <a:br>
              <a:rPr lang="fr-LU" sz="1600" dirty="0" smtClean="0"/>
            </a:br>
            <a:r>
              <a:rPr lang="fr-LU" sz="1600" dirty="0" err="1" smtClean="0"/>
              <a:t>Beitragssatz</a:t>
            </a:r>
            <a:r>
              <a:rPr lang="fr-LU" sz="1600" dirty="0" smtClean="0"/>
              <a:t> </a:t>
            </a:r>
            <a:r>
              <a:rPr lang="fr-LU" sz="1600" dirty="0" err="1" smtClean="0"/>
              <a:t>variierte</a:t>
            </a:r>
            <a:r>
              <a:rPr lang="fr-LU" sz="1600" dirty="0" smtClean="0"/>
              <a:t> </a:t>
            </a:r>
            <a:r>
              <a:rPr lang="fr-LU" sz="1600" dirty="0" err="1" smtClean="0"/>
              <a:t>zwischen</a:t>
            </a:r>
            <a:r>
              <a:rPr lang="fr-LU" sz="1600" dirty="0" smtClean="0"/>
              <a:t> </a:t>
            </a:r>
            <a:br>
              <a:rPr lang="fr-LU" sz="1600" dirty="0" smtClean="0"/>
            </a:br>
            <a:r>
              <a:rPr lang="fr-LU" sz="1600" b="1" dirty="0" smtClean="0"/>
              <a:t>0,45% </a:t>
            </a:r>
            <a:r>
              <a:rPr lang="fr-LU" sz="1600" dirty="0" err="1" smtClean="0"/>
              <a:t>und</a:t>
            </a:r>
            <a:r>
              <a:rPr lang="fr-LU" sz="1600" dirty="0" smtClean="0"/>
              <a:t> </a:t>
            </a:r>
            <a:r>
              <a:rPr lang="fr-LU" sz="1600" b="1" dirty="0" smtClean="0"/>
              <a:t>6,00%</a:t>
            </a:r>
            <a:r>
              <a:rPr lang="fr-LU" sz="1600" dirty="0" smtClean="0"/>
              <a:t>, je </a:t>
            </a:r>
            <a:r>
              <a:rPr lang="fr-LU" sz="1600" dirty="0" err="1" smtClean="0"/>
              <a:t>nach</a:t>
            </a:r>
            <a:r>
              <a:rPr lang="fr-LU" sz="1600" dirty="0"/>
              <a:t> </a:t>
            </a:r>
            <a:r>
              <a:rPr lang="fr-LU" sz="1600" dirty="0" err="1" smtClean="0"/>
              <a:t>ausgeübter</a:t>
            </a:r>
            <a:r>
              <a:rPr lang="fr-LU" sz="1600" dirty="0" smtClean="0"/>
              <a:t> </a:t>
            </a:r>
            <a:r>
              <a:rPr lang="fr-LU" sz="1600" dirty="0" err="1" smtClean="0"/>
              <a:t>Tätigkeit</a:t>
            </a:r>
            <a:endParaRPr lang="fr-LU" sz="1600" dirty="0" smtClean="0"/>
          </a:p>
        </p:txBody>
      </p:sp>
    </p:spTree>
    <p:extLst>
      <p:ext uri="{BB962C8B-B14F-4D97-AF65-F5344CB8AC3E}">
        <p14:creationId xmlns:p14="http://schemas.microsoft.com/office/powerpoint/2010/main" val="3934282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22</a:t>
            </a:fld>
            <a:endParaRPr lang="fr-LU" dirty="0"/>
          </a:p>
        </p:txBody>
      </p:sp>
      <p:sp>
        <p:nvSpPr>
          <p:cNvPr id="11" name="Title 10"/>
          <p:cNvSpPr>
            <a:spLocks noGrp="1"/>
          </p:cNvSpPr>
          <p:nvPr>
            <p:ph type="title"/>
          </p:nvPr>
        </p:nvSpPr>
        <p:spPr>
          <a:xfrm>
            <a:off x="563417" y="292153"/>
            <a:ext cx="10515600" cy="1325563"/>
          </a:xfrm>
        </p:spPr>
        <p:txBody>
          <a:bodyPr/>
          <a:lstStyle/>
          <a:p>
            <a:r>
              <a:rPr lang="fr-LU" dirty="0" err="1" smtClean="0"/>
              <a:t>Statistiken</a:t>
            </a:r>
            <a:r>
              <a:rPr lang="fr-LU" dirty="0" smtClean="0"/>
              <a:t> </a:t>
            </a:r>
            <a:r>
              <a:rPr lang="fr-LU" dirty="0" err="1" smtClean="0"/>
              <a:t>für</a:t>
            </a:r>
            <a:r>
              <a:rPr lang="fr-LU" dirty="0" smtClean="0"/>
              <a:t> </a:t>
            </a:r>
            <a:r>
              <a:rPr lang="fr-LU" dirty="0" err="1" smtClean="0"/>
              <a:t>das</a:t>
            </a:r>
            <a:r>
              <a:rPr lang="fr-LU" dirty="0" smtClean="0"/>
              <a:t> </a:t>
            </a:r>
            <a:r>
              <a:rPr lang="fr-LU" dirty="0" err="1" smtClean="0"/>
              <a:t>Jahr</a:t>
            </a:r>
            <a:r>
              <a:rPr lang="fr-LU" dirty="0" smtClean="0"/>
              <a:t> 2024</a:t>
            </a:r>
            <a:endParaRPr lang="fr-LU" dirty="0"/>
          </a:p>
        </p:txBody>
      </p:sp>
      <p:graphicFrame>
        <p:nvGraphicFramePr>
          <p:cNvPr id="5" name="Chart 4"/>
          <p:cNvGraphicFramePr/>
          <p:nvPr>
            <p:extLst/>
          </p:nvPr>
        </p:nvGraphicFramePr>
        <p:xfrm>
          <a:off x="700501" y="1556366"/>
          <a:ext cx="10241432" cy="4982546"/>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H="1" flipV="1">
            <a:off x="5615683" y="5288252"/>
            <a:ext cx="2061557" cy="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219733" y="2234597"/>
            <a:ext cx="1879023" cy="1"/>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453850" y="2013065"/>
            <a:ext cx="2385225" cy="6928"/>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47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8F1365-6A11-4D2C-A586-41215F74B123}" type="slidenum">
              <a:rPr lang="fr-LU" smtClean="0"/>
              <a:pPr/>
              <a:t>23</a:t>
            </a:fld>
            <a:endParaRPr lang="fr-LU" dirty="0"/>
          </a:p>
        </p:txBody>
      </p:sp>
      <p:sp>
        <p:nvSpPr>
          <p:cNvPr id="11" name="Title 10"/>
          <p:cNvSpPr>
            <a:spLocks noGrp="1"/>
          </p:cNvSpPr>
          <p:nvPr>
            <p:ph type="title"/>
          </p:nvPr>
        </p:nvSpPr>
        <p:spPr>
          <a:xfrm>
            <a:off x="563417" y="292153"/>
            <a:ext cx="10515600" cy="1325563"/>
          </a:xfrm>
        </p:spPr>
        <p:txBody>
          <a:bodyPr/>
          <a:lstStyle/>
          <a:p>
            <a:r>
              <a:rPr lang="fr-LU" dirty="0" smtClean="0"/>
              <a:t>FAQ</a:t>
            </a:r>
            <a:endParaRPr lang="fr-LU" dirty="0"/>
          </a:p>
        </p:txBody>
      </p:sp>
      <p:sp>
        <p:nvSpPr>
          <p:cNvPr id="8" name="Rectangle 7"/>
          <p:cNvSpPr/>
          <p:nvPr/>
        </p:nvSpPr>
        <p:spPr>
          <a:xfrm>
            <a:off x="2856592" y="6352143"/>
            <a:ext cx="5929251" cy="369332"/>
          </a:xfrm>
          <a:prstGeom prst="rect">
            <a:avLst/>
          </a:prstGeom>
        </p:spPr>
        <p:txBody>
          <a:bodyPr wrap="none">
            <a:spAutoFit/>
          </a:bodyPr>
          <a:lstStyle/>
          <a:p>
            <a:pPr algn="ctr">
              <a:spcBef>
                <a:spcPts val="1800"/>
              </a:spcBef>
              <a:spcAft>
                <a:spcPts val="600"/>
              </a:spcAft>
            </a:pPr>
            <a:r>
              <a:rPr lang="fr-LU" dirty="0">
                <a:hlinkClick r:id="rId3"/>
              </a:rPr>
              <a:t>https://aaa.public.lu/de/support/faq/faqs-bonus-malus.html</a:t>
            </a:r>
            <a:r>
              <a:rPr lang="fr-LU" dirty="0"/>
              <a:t> </a:t>
            </a:r>
          </a:p>
        </p:txBody>
      </p:sp>
      <p:pic>
        <p:nvPicPr>
          <p:cNvPr id="2" name="Picture 1"/>
          <p:cNvPicPr>
            <a:picLocks noChangeAspect="1"/>
          </p:cNvPicPr>
          <p:nvPr/>
        </p:nvPicPr>
        <p:blipFill>
          <a:blip r:embed="rId4"/>
          <a:stretch>
            <a:fillRect/>
          </a:stretch>
        </p:blipFill>
        <p:spPr>
          <a:xfrm>
            <a:off x="869020" y="1382224"/>
            <a:ext cx="7916823" cy="4791269"/>
          </a:xfrm>
          <a:prstGeom prst="rect">
            <a:avLst/>
          </a:prstGeom>
        </p:spPr>
      </p:pic>
    </p:spTree>
    <p:extLst>
      <p:ext uri="{BB962C8B-B14F-4D97-AF65-F5344CB8AC3E}">
        <p14:creationId xmlns:p14="http://schemas.microsoft.com/office/powerpoint/2010/main" val="327316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Unfallkosten</a:t>
            </a:r>
            <a:endParaRPr lang="fr-LU"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656567094"/>
              </p:ext>
            </p:extLst>
          </p:nvPr>
        </p:nvGraphicFramePr>
        <p:xfrm>
          <a:off x="947738" y="2522538"/>
          <a:ext cx="10261600" cy="2997200"/>
        </p:xfrm>
        <a:graphic>
          <a:graphicData uri="http://schemas.openxmlformats.org/presentationml/2006/ole">
            <mc:AlternateContent xmlns:mc="http://schemas.openxmlformats.org/markup-compatibility/2006">
              <mc:Choice xmlns:v="urn:schemas-microsoft-com:vml" Requires="v">
                <p:oleObj spid="_x0000_s1193" name="Document" r:id="rId3" imgW="5958645" imgH="1744491" progId="Word.Document.8">
                  <p:embed/>
                </p:oleObj>
              </mc:Choice>
              <mc:Fallback>
                <p:oleObj name="Document" r:id="rId3" imgW="5958645" imgH="1744491" progId="Word.Document.8">
                  <p:embed/>
                  <p:pic>
                    <p:nvPicPr>
                      <p:cNvPr id="4" name="Object 3"/>
                      <p:cNvPicPr>
                        <a:picLocks noChangeAspect="1" noChangeArrowheads="1"/>
                      </p:cNvPicPr>
                      <p:nvPr/>
                    </p:nvPicPr>
                    <p:blipFill>
                      <a:blip r:embed="rId4"/>
                      <a:srcRect/>
                      <a:stretch>
                        <a:fillRect/>
                      </a:stretch>
                    </p:blipFill>
                    <p:spPr bwMode="auto">
                      <a:xfrm>
                        <a:off x="947738" y="2522538"/>
                        <a:ext cx="10261600" cy="2997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574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LU" dirty="0" err="1" smtClean="0"/>
              <a:t>Versicherte</a:t>
            </a:r>
            <a:r>
              <a:rPr lang="fr-LU" dirty="0" smtClean="0"/>
              <a:t> </a:t>
            </a:r>
            <a:r>
              <a:rPr lang="fr-LU" dirty="0" err="1" smtClean="0"/>
              <a:t>Personen</a:t>
            </a:r>
            <a:r>
              <a:rPr lang="fr-LU" dirty="0" smtClean="0"/>
              <a:t> </a:t>
            </a:r>
            <a:r>
              <a:rPr lang="fr-LU" dirty="0" err="1" smtClean="0"/>
              <a:t>und</a:t>
            </a:r>
            <a:r>
              <a:rPr lang="fr-LU" dirty="0" smtClean="0"/>
              <a:t> </a:t>
            </a:r>
            <a:r>
              <a:rPr lang="fr-LU" dirty="0" err="1" smtClean="0"/>
              <a:t>Risiken</a:t>
            </a:r>
            <a:endParaRPr lang="fr-LU"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prstClr val="white"/>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LU"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43145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Versicherte</a:t>
            </a:r>
            <a:r>
              <a:rPr lang="fr-LU" dirty="0" smtClean="0"/>
              <a:t> </a:t>
            </a:r>
            <a:r>
              <a:rPr lang="fr-LU" dirty="0" err="1" smtClean="0"/>
              <a:t>Personen</a:t>
            </a:r>
            <a:endParaRPr lang="fr-LU" dirty="0"/>
          </a:p>
        </p:txBody>
      </p:sp>
      <p:sp>
        <p:nvSpPr>
          <p:cNvPr id="3" name="Text Placeholder 2"/>
          <p:cNvSpPr>
            <a:spLocks noGrp="1"/>
          </p:cNvSpPr>
          <p:nvPr>
            <p:ph type="body" idx="1"/>
          </p:nvPr>
        </p:nvSpPr>
        <p:spPr>
          <a:xfrm>
            <a:off x="838200" y="1445419"/>
            <a:ext cx="5157787" cy="823912"/>
          </a:xfrm>
        </p:spPr>
        <p:txBody>
          <a:bodyPr/>
          <a:lstStyle/>
          <a:p>
            <a:r>
              <a:rPr lang="fr-LU" dirty="0" err="1" smtClean="0"/>
              <a:t>Allgemeines</a:t>
            </a:r>
            <a:r>
              <a:rPr lang="fr-LU" dirty="0" smtClean="0"/>
              <a:t> System (</a:t>
            </a:r>
            <a:r>
              <a:rPr lang="fr-LU" dirty="0"/>
              <a:t>A</a:t>
            </a:r>
            <a:r>
              <a:rPr lang="fr-LU" dirty="0" smtClean="0"/>
              <a:t>rt. 85 CSS)</a:t>
            </a:r>
            <a:endParaRPr lang="fr-LU" dirty="0"/>
          </a:p>
        </p:txBody>
      </p:sp>
      <p:sp>
        <p:nvSpPr>
          <p:cNvPr id="4" name="Content Placeholder 3"/>
          <p:cNvSpPr>
            <a:spLocks noGrp="1"/>
          </p:cNvSpPr>
          <p:nvPr>
            <p:ph sz="half" idx="2"/>
          </p:nvPr>
        </p:nvSpPr>
        <p:spPr>
          <a:xfrm>
            <a:off x="838200" y="2269331"/>
            <a:ext cx="5157787" cy="3684588"/>
          </a:xfrm>
        </p:spPr>
        <p:txBody>
          <a:bodyPr>
            <a:normAutofit lnSpcReduction="10000"/>
          </a:bodyPr>
          <a:lstStyle/>
          <a:p>
            <a:r>
              <a:rPr lang="fr-LU" dirty="0" err="1" smtClean="0"/>
              <a:t>Beschäftigte</a:t>
            </a:r>
            <a:endParaRPr lang="fr-LU" dirty="0"/>
          </a:p>
          <a:p>
            <a:r>
              <a:rPr lang="fr-LU" dirty="0" err="1" smtClean="0"/>
              <a:t>Freiberufler</a:t>
            </a:r>
            <a:r>
              <a:rPr lang="fr-LU" dirty="0" smtClean="0"/>
              <a:t> </a:t>
            </a:r>
            <a:r>
              <a:rPr lang="fr-LU" dirty="0" err="1" smtClean="0"/>
              <a:t>und</a:t>
            </a:r>
            <a:r>
              <a:rPr lang="fr-LU" dirty="0" smtClean="0"/>
              <a:t> </a:t>
            </a:r>
            <a:r>
              <a:rPr lang="fr-LU" dirty="0" err="1" smtClean="0"/>
              <a:t>Gewerbetreibende</a:t>
            </a:r>
            <a:endParaRPr lang="fr-LU" dirty="0"/>
          </a:p>
          <a:p>
            <a:r>
              <a:rPr lang="fr-LU" dirty="0" err="1" smtClean="0"/>
              <a:t>Beamte</a:t>
            </a:r>
            <a:r>
              <a:rPr lang="fr-LU" dirty="0" smtClean="0"/>
              <a:t> </a:t>
            </a:r>
            <a:r>
              <a:rPr lang="fr-LU" dirty="0" err="1" smtClean="0"/>
              <a:t>und</a:t>
            </a:r>
            <a:r>
              <a:rPr lang="fr-LU" dirty="0" smtClean="0"/>
              <a:t> </a:t>
            </a:r>
            <a:r>
              <a:rPr lang="fr-LU" dirty="0" err="1" smtClean="0"/>
              <a:t>Angestellte</a:t>
            </a:r>
            <a:r>
              <a:rPr lang="fr-LU" dirty="0" smtClean="0"/>
              <a:t> </a:t>
            </a:r>
            <a:r>
              <a:rPr lang="fr-LU" dirty="0" err="1" smtClean="0"/>
              <a:t>im</a:t>
            </a:r>
            <a:r>
              <a:rPr lang="fr-LU" dirty="0" smtClean="0"/>
              <a:t> </a:t>
            </a:r>
            <a:r>
              <a:rPr lang="fr-LU" dirty="0" err="1" smtClean="0"/>
              <a:t>öffentlichen</a:t>
            </a:r>
            <a:r>
              <a:rPr lang="fr-LU" dirty="0" smtClean="0"/>
              <a:t> </a:t>
            </a:r>
            <a:r>
              <a:rPr lang="fr-LU" dirty="0" err="1" smtClean="0"/>
              <a:t>Dienst</a:t>
            </a:r>
            <a:endParaRPr lang="fr-LU" dirty="0"/>
          </a:p>
          <a:p>
            <a:r>
              <a:rPr lang="de-DE" dirty="0" smtClean="0"/>
              <a:t>Freiberuflich </a:t>
            </a:r>
            <a:r>
              <a:rPr lang="de-DE" dirty="0"/>
              <a:t>tätige Landwirte, Winzer und </a:t>
            </a:r>
            <a:r>
              <a:rPr lang="de-DE" dirty="0" smtClean="0"/>
              <a:t>Gärtner</a:t>
            </a:r>
          </a:p>
          <a:p>
            <a:r>
              <a:rPr lang="de-DE" dirty="0" smtClean="0"/>
              <a:t>Lehrlinge </a:t>
            </a:r>
            <a:r>
              <a:rPr lang="de-DE" dirty="0"/>
              <a:t>im Rahmen einer vergüteten Berufsausbildung </a:t>
            </a:r>
          </a:p>
          <a:p>
            <a:endParaRPr lang="fr-LU" dirty="0"/>
          </a:p>
        </p:txBody>
      </p:sp>
      <p:sp>
        <p:nvSpPr>
          <p:cNvPr id="5" name="Text Placeholder 4"/>
          <p:cNvSpPr>
            <a:spLocks noGrp="1"/>
          </p:cNvSpPr>
          <p:nvPr>
            <p:ph type="body" sz="quarter" idx="3"/>
          </p:nvPr>
        </p:nvSpPr>
        <p:spPr>
          <a:xfrm>
            <a:off x="6170612" y="1444146"/>
            <a:ext cx="5183188" cy="823912"/>
          </a:xfrm>
        </p:spPr>
        <p:txBody>
          <a:bodyPr/>
          <a:lstStyle/>
          <a:p>
            <a:r>
              <a:rPr lang="fr-LU" dirty="0" err="1" smtClean="0"/>
              <a:t>Sondersysteme</a:t>
            </a:r>
            <a:r>
              <a:rPr lang="fr-LU" dirty="0" smtClean="0"/>
              <a:t> (Art. 91 CSS)</a:t>
            </a:r>
            <a:endParaRPr lang="fr-LU" dirty="0"/>
          </a:p>
        </p:txBody>
      </p:sp>
      <p:sp>
        <p:nvSpPr>
          <p:cNvPr id="8" name="Footer Placeholder 7"/>
          <p:cNvSpPr>
            <a:spLocks noGrp="1"/>
          </p:cNvSpPr>
          <p:nvPr>
            <p:ph type="ftr" sz="quarter" idx="11"/>
          </p:nvPr>
        </p:nvSpPr>
        <p:spPr/>
        <p:txBody>
          <a:bodyPr/>
          <a:lstStyle/>
          <a:p>
            <a:endParaRPr lang="fr-LU" dirty="0"/>
          </a:p>
        </p:txBody>
      </p:sp>
      <p:sp>
        <p:nvSpPr>
          <p:cNvPr id="9" name="Slide Number Placeholder 8"/>
          <p:cNvSpPr>
            <a:spLocks noGrp="1"/>
          </p:cNvSpPr>
          <p:nvPr>
            <p:ph type="sldNum" sz="quarter" idx="12"/>
          </p:nvPr>
        </p:nvSpPr>
        <p:spPr/>
        <p:txBody>
          <a:bodyPr/>
          <a:lstStyle/>
          <a:p>
            <a:fld id="{E18F1365-6A11-4D2C-A586-41215F74B123}" type="slidenum">
              <a:rPr lang="fr-LU" smtClean="0"/>
              <a:pPr/>
              <a:t>26</a:t>
            </a:fld>
            <a:endParaRPr lang="fr-LU" dirty="0"/>
          </a:p>
        </p:txBody>
      </p:sp>
      <p:sp>
        <p:nvSpPr>
          <p:cNvPr id="11" name="Content Placeholder 10"/>
          <p:cNvSpPr>
            <a:spLocks noGrp="1"/>
          </p:cNvSpPr>
          <p:nvPr>
            <p:ph sz="quarter" idx="4"/>
          </p:nvPr>
        </p:nvSpPr>
        <p:spPr>
          <a:xfrm>
            <a:off x="6170612" y="2268058"/>
            <a:ext cx="5183188" cy="2331620"/>
          </a:xfrm>
        </p:spPr>
        <p:txBody>
          <a:bodyPr>
            <a:normAutofit fontScale="92500"/>
          </a:bodyPr>
          <a:lstStyle/>
          <a:p>
            <a:r>
              <a:rPr lang="de-DE" dirty="0"/>
              <a:t>Schüler, </a:t>
            </a:r>
            <a:r>
              <a:rPr lang="de-DE" dirty="0" smtClean="0"/>
              <a:t>Studierende</a:t>
            </a:r>
          </a:p>
          <a:p>
            <a:r>
              <a:rPr lang="de-DE" dirty="0" smtClean="0"/>
              <a:t>Arbeitssuchende </a:t>
            </a:r>
            <a:r>
              <a:rPr lang="de-DE" dirty="0"/>
              <a:t>welche in einer beruflichen Wiedereingliederung </a:t>
            </a:r>
            <a:r>
              <a:rPr lang="de-DE" dirty="0" smtClean="0"/>
              <a:t>sind</a:t>
            </a:r>
          </a:p>
          <a:p>
            <a:r>
              <a:rPr lang="de-DE" dirty="0" smtClean="0"/>
              <a:t>Freiwillige </a:t>
            </a:r>
            <a:r>
              <a:rPr lang="de-DE" dirty="0"/>
              <a:t>die in den Bereichen Soziales, Familienbetreuung, Therapeutik usw. tätig sind</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751" y="4875811"/>
            <a:ext cx="2495297" cy="1663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06509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Versicherte</a:t>
            </a:r>
            <a:r>
              <a:rPr lang="fr-LU" dirty="0" smtClean="0"/>
              <a:t> </a:t>
            </a:r>
            <a:r>
              <a:rPr lang="fr-LU" dirty="0" err="1" smtClean="0"/>
              <a:t>Risiken</a:t>
            </a:r>
            <a:endParaRPr lang="fr-LU" dirty="0"/>
          </a:p>
        </p:txBody>
      </p:sp>
      <p:sp>
        <p:nvSpPr>
          <p:cNvPr id="3" name="Content Placeholder 2"/>
          <p:cNvSpPr>
            <a:spLocks noGrp="1"/>
          </p:cNvSpPr>
          <p:nvPr>
            <p:ph idx="1"/>
          </p:nvPr>
        </p:nvSpPr>
        <p:spPr>
          <a:xfrm>
            <a:off x="838200" y="1825625"/>
            <a:ext cx="10943492" cy="4351338"/>
          </a:xfrm>
        </p:spPr>
        <p:txBody>
          <a:bodyPr/>
          <a:lstStyle/>
          <a:p>
            <a:r>
              <a:rPr lang="fr-LU" b="1" dirty="0" err="1" smtClean="0">
                <a:solidFill>
                  <a:srgbClr val="0C2D69"/>
                </a:solidFill>
              </a:rPr>
              <a:t>Arbeitsunfälle</a:t>
            </a:r>
            <a:endParaRPr lang="fr-LU" b="1" dirty="0">
              <a:solidFill>
                <a:srgbClr val="0C2D69"/>
              </a:solidFill>
            </a:endParaRPr>
          </a:p>
          <a:p>
            <a:pPr marL="285750" lvl="0" indent="-285750" eaLnBrk="0" fontAlgn="base" hangingPunct="0">
              <a:lnSpc>
                <a:spcPct val="105000"/>
              </a:lnSpc>
              <a:spcBef>
                <a:spcPct val="30000"/>
              </a:spcBef>
              <a:spcAft>
                <a:spcPct val="0"/>
              </a:spcAft>
              <a:buClr>
                <a:srgbClr val="0000CC"/>
              </a:buClr>
              <a:buSzPct val="75000"/>
              <a:buNone/>
              <a:defRPr/>
            </a:pPr>
            <a:r>
              <a:rPr lang="fr-LU" dirty="0" smtClean="0"/>
              <a:t>   </a:t>
            </a:r>
            <a:r>
              <a:rPr lang="fr-LU" dirty="0" err="1" smtClean="0"/>
              <a:t>Artikel</a:t>
            </a:r>
            <a:r>
              <a:rPr lang="fr-LU" dirty="0" smtClean="0"/>
              <a:t> </a:t>
            </a:r>
            <a:r>
              <a:rPr lang="fr-LU" dirty="0"/>
              <a:t>92 des </a:t>
            </a:r>
            <a:r>
              <a:rPr lang="de-DE" dirty="0"/>
              <a:t>Gesetzbuches der sozialen Sicherheit</a:t>
            </a:r>
          </a:p>
          <a:p>
            <a:endParaRPr lang="fr-LU" dirty="0"/>
          </a:p>
          <a:p>
            <a:r>
              <a:rPr lang="fr-LU" b="1" dirty="0" err="1" smtClean="0">
                <a:solidFill>
                  <a:srgbClr val="0C2D69"/>
                </a:solidFill>
              </a:rPr>
              <a:t>Wegeunfälle</a:t>
            </a:r>
            <a:endParaRPr lang="fr-LU" b="1" dirty="0">
              <a:solidFill>
                <a:srgbClr val="0C2D69"/>
              </a:solidFill>
            </a:endParaRPr>
          </a:p>
          <a:p>
            <a:pPr marL="0" indent="0">
              <a:buNone/>
            </a:pPr>
            <a:r>
              <a:rPr lang="fr-LU" dirty="0" smtClean="0"/>
              <a:t>   </a:t>
            </a:r>
            <a:r>
              <a:rPr lang="fr-LU" dirty="0" err="1" smtClean="0"/>
              <a:t>Artikel</a:t>
            </a:r>
            <a:r>
              <a:rPr lang="fr-LU" dirty="0" smtClean="0"/>
              <a:t> </a:t>
            </a:r>
            <a:r>
              <a:rPr lang="fr-LU" dirty="0"/>
              <a:t>93 </a:t>
            </a:r>
            <a:r>
              <a:rPr lang="fr-LU" dirty="0" smtClean="0"/>
              <a:t>des </a:t>
            </a:r>
            <a:r>
              <a:rPr lang="de-DE" dirty="0"/>
              <a:t>Gesetzbuches der sozialen </a:t>
            </a:r>
            <a:r>
              <a:rPr lang="de-DE" dirty="0" smtClean="0"/>
              <a:t>Sicherheit</a:t>
            </a:r>
          </a:p>
          <a:p>
            <a:pPr marL="0" indent="0">
              <a:buNone/>
            </a:pPr>
            <a:endParaRPr lang="fr-LU" dirty="0"/>
          </a:p>
          <a:p>
            <a:r>
              <a:rPr lang="fr-LU" b="1" dirty="0" err="1" smtClean="0">
                <a:solidFill>
                  <a:srgbClr val="0C2D69"/>
                </a:solidFill>
              </a:rPr>
              <a:t>Berufskrankheiten</a:t>
            </a:r>
            <a:endParaRPr lang="fr-LU" b="1" dirty="0">
              <a:solidFill>
                <a:srgbClr val="0C2D69"/>
              </a:solidFill>
            </a:endParaRPr>
          </a:p>
          <a:p>
            <a:pPr marL="0" indent="0">
              <a:buNone/>
            </a:pPr>
            <a:r>
              <a:rPr lang="fr-LU" dirty="0"/>
              <a:t> </a:t>
            </a:r>
            <a:r>
              <a:rPr lang="fr-LU" dirty="0" smtClean="0"/>
              <a:t>  </a:t>
            </a:r>
            <a:r>
              <a:rPr lang="fr-LU" dirty="0" err="1" smtClean="0"/>
              <a:t>Artikel</a:t>
            </a:r>
            <a:r>
              <a:rPr lang="fr-LU" dirty="0" smtClean="0"/>
              <a:t> </a:t>
            </a:r>
            <a:r>
              <a:rPr lang="fr-LU" dirty="0"/>
              <a:t>94 + 95 </a:t>
            </a:r>
            <a:r>
              <a:rPr lang="fr-LU" dirty="0" smtClean="0"/>
              <a:t>des </a:t>
            </a:r>
            <a:r>
              <a:rPr lang="de-DE" dirty="0"/>
              <a:t>Gesetzbuches der sozialen Sicherheit</a:t>
            </a:r>
            <a:r>
              <a:rPr lang="fr-LU" dirty="0"/>
              <a:t> + </a:t>
            </a:r>
            <a:r>
              <a:rPr lang="de-DE" dirty="0" smtClean="0"/>
              <a:t>großherzogliche</a:t>
            </a:r>
            <a:br>
              <a:rPr lang="de-DE" dirty="0" smtClean="0"/>
            </a:br>
            <a:r>
              <a:rPr lang="de-DE" dirty="0" smtClean="0"/>
              <a:t>   Verordnung </a:t>
            </a:r>
            <a:r>
              <a:rPr lang="de-DE" dirty="0"/>
              <a:t>vom 30. Juli 1928</a:t>
            </a:r>
            <a:r>
              <a:rPr lang="fr-LU" dirty="0"/>
              <a:t> </a:t>
            </a:r>
          </a:p>
          <a:p>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27</a:t>
            </a:fld>
            <a:endParaRPr lang="fr-LU" dirty="0"/>
          </a:p>
        </p:txBody>
      </p:sp>
    </p:spTree>
    <p:extLst>
      <p:ext uri="{BB962C8B-B14F-4D97-AF65-F5344CB8AC3E}">
        <p14:creationId xmlns:p14="http://schemas.microsoft.com/office/powerpoint/2010/main" val="3169715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Gemeinsame</a:t>
            </a:r>
            <a:r>
              <a:rPr lang="fr-LU" dirty="0" smtClean="0"/>
              <a:t> </a:t>
            </a:r>
            <a:r>
              <a:rPr lang="fr-LU" dirty="0" err="1" smtClean="0"/>
              <a:t>Vorbedingungen</a:t>
            </a:r>
            <a:endParaRPr lang="fr-LU" dirty="0"/>
          </a:p>
        </p:txBody>
      </p:sp>
      <p:sp>
        <p:nvSpPr>
          <p:cNvPr id="3" name="Content Placeholder 2"/>
          <p:cNvSpPr>
            <a:spLocks noGrp="1"/>
          </p:cNvSpPr>
          <p:nvPr>
            <p:ph idx="1"/>
          </p:nvPr>
        </p:nvSpPr>
        <p:spPr/>
        <p:txBody>
          <a:bodyPr>
            <a:normAutofit lnSpcReduction="10000"/>
          </a:bodyPr>
          <a:lstStyle/>
          <a:p>
            <a:pPr marL="0" lvl="0" indent="0" eaLnBrk="0" fontAlgn="base" hangingPunct="0">
              <a:lnSpc>
                <a:spcPct val="115000"/>
              </a:lnSpc>
              <a:spcBef>
                <a:spcPct val="30000"/>
              </a:spcBef>
              <a:spcAft>
                <a:spcPct val="0"/>
              </a:spcAft>
              <a:buClr>
                <a:srgbClr val="0000CC"/>
              </a:buClr>
              <a:buSzPct val="75000"/>
              <a:buNone/>
              <a:defRPr/>
            </a:pPr>
            <a:r>
              <a:rPr lang="de-DE" dirty="0" smtClean="0"/>
              <a:t>Die Anerkennung eines Arbeitsunfalls, eines Wegeunfalls oder einer Berufskrankheit durch die Unfallversicherung setzt voraus, dass eine </a:t>
            </a:r>
            <a:r>
              <a:rPr lang="de-DE" b="1" dirty="0"/>
              <a:t>in Luxemburg versicherte </a:t>
            </a:r>
            <a:r>
              <a:rPr lang="de-DE" b="1" dirty="0" smtClean="0"/>
              <a:t>Person</a:t>
            </a:r>
            <a:r>
              <a:rPr lang="de-DE" dirty="0" smtClean="0"/>
              <a:t> bei einer </a:t>
            </a:r>
            <a:r>
              <a:rPr lang="de-DE" b="1" dirty="0" smtClean="0"/>
              <a:t>in </a:t>
            </a:r>
            <a:r>
              <a:rPr lang="de-DE" b="1" dirty="0"/>
              <a:t>Luxemburg versicherten Tätigkeit</a:t>
            </a:r>
          </a:p>
          <a:p>
            <a:endParaRPr lang="fr-LU" dirty="0"/>
          </a:p>
          <a:p>
            <a:r>
              <a:rPr lang="de-DE" dirty="0" smtClean="0"/>
              <a:t>einen </a:t>
            </a:r>
            <a:r>
              <a:rPr lang="de-DE" dirty="0"/>
              <a:t>Unfall, der eine </a:t>
            </a:r>
            <a:r>
              <a:rPr lang="de-DE" b="1" dirty="0"/>
              <a:t>traumatische körperliche Verletzung </a:t>
            </a:r>
            <a:r>
              <a:rPr lang="de-DE" dirty="0"/>
              <a:t>zur Folge hat, erlitten </a:t>
            </a:r>
            <a:r>
              <a:rPr lang="de-DE" dirty="0" smtClean="0"/>
              <a:t>hat</a:t>
            </a:r>
          </a:p>
          <a:p>
            <a:pPr marL="0" indent="0">
              <a:buNone/>
            </a:pPr>
            <a:r>
              <a:rPr lang="de-DE" dirty="0" smtClean="0"/>
              <a:t>oder</a:t>
            </a:r>
            <a:endParaRPr lang="de-DE" dirty="0"/>
          </a:p>
          <a:p>
            <a:r>
              <a:rPr lang="de-DE" dirty="0" smtClean="0"/>
              <a:t>an </a:t>
            </a:r>
            <a:r>
              <a:rPr lang="de-DE" dirty="0"/>
              <a:t>einer </a:t>
            </a:r>
            <a:r>
              <a:rPr lang="de-DE" b="1" dirty="0"/>
              <a:t>Berufskrankheit</a:t>
            </a:r>
            <a:r>
              <a:rPr lang="de-DE" dirty="0"/>
              <a:t> leidet, die ihre ausschlaggebende Ursache in dieser versicherten Berufstätigkeit hat</a:t>
            </a: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28</a:t>
            </a:fld>
            <a:endParaRPr lang="fr-LU" dirty="0"/>
          </a:p>
        </p:txBody>
      </p:sp>
    </p:spTree>
    <p:extLst>
      <p:ext uri="{BB962C8B-B14F-4D97-AF65-F5344CB8AC3E}">
        <p14:creationId xmlns:p14="http://schemas.microsoft.com/office/powerpoint/2010/main" val="745529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Arbeitsunfall</a:t>
            </a:r>
            <a:endParaRPr lang="fr-LU" dirty="0"/>
          </a:p>
        </p:txBody>
      </p:sp>
      <p:sp>
        <p:nvSpPr>
          <p:cNvPr id="3" name="Text Placeholder 2"/>
          <p:cNvSpPr>
            <a:spLocks noGrp="1"/>
          </p:cNvSpPr>
          <p:nvPr>
            <p:ph type="body" idx="1"/>
          </p:nvPr>
        </p:nvSpPr>
        <p:spPr/>
        <p:txBody>
          <a:bodyPr/>
          <a:lstStyle/>
          <a:p>
            <a:r>
              <a:rPr lang="fr-LU" dirty="0" err="1" smtClean="0"/>
              <a:t>Begriffsbestimmung</a:t>
            </a:r>
            <a:endParaRPr lang="fr-LU" dirty="0"/>
          </a:p>
        </p:txBody>
      </p:sp>
      <p:sp>
        <p:nvSpPr>
          <p:cNvPr id="4" name="Content Placeholder 3"/>
          <p:cNvSpPr>
            <a:spLocks noGrp="1"/>
          </p:cNvSpPr>
          <p:nvPr>
            <p:ph sz="half" idx="2"/>
          </p:nvPr>
        </p:nvSpPr>
        <p:spPr/>
        <p:txBody>
          <a:bodyPr>
            <a:normAutofit/>
          </a:bodyPr>
          <a:lstStyle/>
          <a:p>
            <a:pPr marL="0" indent="0">
              <a:buNone/>
            </a:pPr>
            <a:r>
              <a:rPr lang="de-DE" dirty="0"/>
              <a:t>Als Arbeitsunfall gilt jeder, von einem Versicherten durch die Arbeit oder bei der Arbeit, erlittene Unfall</a:t>
            </a:r>
            <a:endParaRPr lang="fr-LU" dirty="0"/>
          </a:p>
        </p:txBody>
      </p:sp>
      <p:sp>
        <p:nvSpPr>
          <p:cNvPr id="5" name="Text Placeholder 4"/>
          <p:cNvSpPr>
            <a:spLocks noGrp="1"/>
          </p:cNvSpPr>
          <p:nvPr>
            <p:ph type="body" sz="quarter" idx="3"/>
          </p:nvPr>
        </p:nvSpPr>
        <p:spPr/>
        <p:txBody>
          <a:bodyPr/>
          <a:lstStyle/>
          <a:p>
            <a:pPr lvl="0"/>
            <a:r>
              <a:rPr lang="fr-LU" dirty="0" err="1" smtClean="0"/>
              <a:t>Wesentliche</a:t>
            </a:r>
            <a:r>
              <a:rPr lang="fr-LU" dirty="0" smtClean="0"/>
              <a:t> </a:t>
            </a:r>
            <a:r>
              <a:rPr lang="fr-LU" dirty="0" err="1" smtClean="0"/>
              <a:t>Bestandteile</a:t>
            </a:r>
            <a:endParaRPr lang="fr-LU" dirty="0"/>
          </a:p>
        </p:txBody>
      </p:sp>
      <p:sp>
        <p:nvSpPr>
          <p:cNvPr id="6" name="Content Placeholder 5"/>
          <p:cNvSpPr>
            <a:spLocks noGrp="1"/>
          </p:cNvSpPr>
          <p:nvPr>
            <p:ph sz="quarter" idx="4"/>
          </p:nvPr>
        </p:nvSpPr>
        <p:spPr/>
        <p:txBody>
          <a:bodyPr>
            <a:normAutofit/>
          </a:bodyPr>
          <a:lstStyle/>
          <a:p>
            <a:r>
              <a:rPr lang="de-DE" b="1" dirty="0"/>
              <a:t>Plötzlicher Eintritt </a:t>
            </a:r>
            <a:r>
              <a:rPr lang="de-DE" dirty="0"/>
              <a:t>(Abgrenzung zur Berufskrankheit)</a:t>
            </a:r>
          </a:p>
          <a:p>
            <a:r>
              <a:rPr lang="de-DE" b="1" dirty="0" smtClean="0"/>
              <a:t>Traumatische </a:t>
            </a:r>
            <a:r>
              <a:rPr lang="de-DE" b="1" dirty="0"/>
              <a:t>körperliche Verletzung </a:t>
            </a:r>
            <a:r>
              <a:rPr lang="de-DE" dirty="0"/>
              <a:t>in Verbindung mit dem Unfall (jede offensichtliche oder verborgene, innere oder äußere, tiefe oder oberflächliche Schädigung des Organismus) </a:t>
            </a:r>
          </a:p>
          <a:p>
            <a:endParaRPr lang="fr-LU" dirty="0"/>
          </a:p>
        </p:txBody>
      </p:sp>
      <p:sp>
        <p:nvSpPr>
          <p:cNvPr id="8" name="Footer Placeholder 7"/>
          <p:cNvSpPr>
            <a:spLocks noGrp="1"/>
          </p:cNvSpPr>
          <p:nvPr>
            <p:ph type="ftr" sz="quarter" idx="11"/>
          </p:nvPr>
        </p:nvSpPr>
        <p:spPr/>
        <p:txBody>
          <a:bodyPr/>
          <a:lstStyle/>
          <a:p>
            <a:endParaRPr lang="fr-LU" dirty="0"/>
          </a:p>
        </p:txBody>
      </p:sp>
      <p:sp>
        <p:nvSpPr>
          <p:cNvPr id="9" name="Slide Number Placeholder 8"/>
          <p:cNvSpPr>
            <a:spLocks noGrp="1"/>
          </p:cNvSpPr>
          <p:nvPr>
            <p:ph type="sldNum" sz="quarter" idx="12"/>
          </p:nvPr>
        </p:nvSpPr>
        <p:spPr/>
        <p:txBody>
          <a:bodyPr/>
          <a:lstStyle/>
          <a:p>
            <a:fld id="{E18F1365-6A11-4D2C-A586-41215F74B123}" type="slidenum">
              <a:rPr lang="fr-LU" smtClean="0"/>
              <a:pPr/>
              <a:t>29</a:t>
            </a:fld>
            <a:endParaRPr lang="fr-LU"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3589" y="4062697"/>
            <a:ext cx="2690004" cy="19018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5756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LU" dirty="0" smtClean="0"/>
              <a:t>Teil 1: </a:t>
            </a:r>
            <a:br>
              <a:rPr lang="fr-LU" dirty="0" smtClean="0"/>
            </a:br>
            <a:r>
              <a:rPr lang="de-DE" dirty="0"/>
              <a:t>Rechtssystem der </a:t>
            </a:r>
            <a:r>
              <a:rPr lang="de-DE" dirty="0" smtClean="0"/>
              <a:t>Unfallversicherung</a:t>
            </a:r>
            <a:endParaRPr lang="fr-LU" dirty="0"/>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E18F1365-6A11-4D2C-A586-41215F74B123}" type="slidenum">
              <a:rPr lang="fr-LU" smtClean="0"/>
              <a:pPr/>
              <a:t>3</a:t>
            </a:fld>
            <a:endParaRPr lang="fr-LU"/>
          </a:p>
        </p:txBody>
      </p:sp>
    </p:spTree>
    <p:extLst>
      <p:ext uri="{BB962C8B-B14F-4D97-AF65-F5344CB8AC3E}">
        <p14:creationId xmlns:p14="http://schemas.microsoft.com/office/powerpoint/2010/main" val="3486602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Wegeunfall</a:t>
            </a:r>
            <a:endParaRPr lang="fr-LU" dirty="0"/>
          </a:p>
        </p:txBody>
      </p:sp>
      <p:sp>
        <p:nvSpPr>
          <p:cNvPr id="3" name="Text Placeholder 2"/>
          <p:cNvSpPr>
            <a:spLocks noGrp="1"/>
          </p:cNvSpPr>
          <p:nvPr>
            <p:ph type="body" idx="1"/>
          </p:nvPr>
        </p:nvSpPr>
        <p:spPr>
          <a:xfrm>
            <a:off x="839788" y="1408447"/>
            <a:ext cx="5157787" cy="823912"/>
          </a:xfrm>
        </p:spPr>
        <p:txBody>
          <a:bodyPr/>
          <a:lstStyle/>
          <a:p>
            <a:r>
              <a:rPr lang="fr-LU" dirty="0" err="1"/>
              <a:t>Begriffsbestimmung</a:t>
            </a:r>
            <a:endParaRPr lang="fr-LU" dirty="0"/>
          </a:p>
        </p:txBody>
      </p:sp>
      <p:sp>
        <p:nvSpPr>
          <p:cNvPr id="4" name="Content Placeholder 3"/>
          <p:cNvSpPr>
            <a:spLocks noGrp="1"/>
          </p:cNvSpPr>
          <p:nvPr>
            <p:ph sz="half" idx="2"/>
          </p:nvPr>
        </p:nvSpPr>
        <p:spPr>
          <a:xfrm>
            <a:off x="839788" y="2232359"/>
            <a:ext cx="5157787" cy="3684588"/>
          </a:xfrm>
        </p:spPr>
        <p:txBody>
          <a:bodyPr>
            <a:normAutofit fontScale="85000" lnSpcReduction="10000"/>
          </a:bodyPr>
          <a:lstStyle/>
          <a:p>
            <a:pPr marL="0" indent="0">
              <a:buNone/>
            </a:pPr>
            <a:r>
              <a:rPr lang="fr-LU" dirty="0" smtClean="0"/>
              <a:t>Als </a:t>
            </a:r>
            <a:r>
              <a:rPr lang="fr-LU" dirty="0" err="1" smtClean="0"/>
              <a:t>Wegeunfall</a:t>
            </a:r>
            <a:r>
              <a:rPr lang="fr-LU" dirty="0" smtClean="0"/>
              <a:t> </a:t>
            </a:r>
            <a:r>
              <a:rPr lang="fr-LU" dirty="0" err="1" smtClean="0"/>
              <a:t>gilt</a:t>
            </a:r>
            <a:r>
              <a:rPr lang="fr-LU" dirty="0" smtClean="0"/>
              <a:t> </a:t>
            </a:r>
            <a:r>
              <a:rPr lang="fr-LU" dirty="0" err="1" smtClean="0"/>
              <a:t>jeder</a:t>
            </a:r>
            <a:r>
              <a:rPr lang="fr-LU" dirty="0" smtClean="0"/>
              <a:t> </a:t>
            </a:r>
            <a:r>
              <a:rPr lang="fr-LU" dirty="0" err="1" smtClean="0"/>
              <a:t>Unfall</a:t>
            </a:r>
            <a:r>
              <a:rPr lang="fr-LU" dirty="0" smtClean="0"/>
              <a:t> </a:t>
            </a:r>
            <a:r>
              <a:rPr lang="fr-LU" dirty="0" err="1" smtClean="0"/>
              <a:t>auf</a:t>
            </a:r>
            <a:r>
              <a:rPr lang="fr-LU" dirty="0" smtClean="0"/>
              <a:t> </a:t>
            </a:r>
            <a:r>
              <a:rPr lang="fr-LU" dirty="0" err="1" smtClean="0"/>
              <a:t>dem</a:t>
            </a:r>
            <a:r>
              <a:rPr lang="fr-LU" dirty="0" smtClean="0"/>
              <a:t> </a:t>
            </a:r>
            <a:r>
              <a:rPr lang="fr-LU" dirty="0" err="1" smtClean="0"/>
              <a:t>Hin</a:t>
            </a:r>
            <a:r>
              <a:rPr lang="fr-LU" dirty="0" smtClean="0"/>
              <a:t>- </a:t>
            </a:r>
            <a:r>
              <a:rPr lang="fr-LU" dirty="0" err="1" smtClean="0"/>
              <a:t>und</a:t>
            </a:r>
            <a:r>
              <a:rPr lang="fr-LU" dirty="0" smtClean="0"/>
              <a:t> </a:t>
            </a:r>
            <a:r>
              <a:rPr lang="fr-LU" dirty="0" err="1" smtClean="0"/>
              <a:t>Rückweg</a:t>
            </a:r>
            <a:endParaRPr lang="fr-LU" dirty="0"/>
          </a:p>
          <a:p>
            <a:r>
              <a:rPr lang="de-DE" dirty="0"/>
              <a:t>zwischen dem Wohnort und dem </a:t>
            </a:r>
            <a:r>
              <a:rPr lang="de-DE" dirty="0" smtClean="0"/>
              <a:t>Arbeitsort</a:t>
            </a:r>
          </a:p>
          <a:p>
            <a:r>
              <a:rPr lang="de-DE" dirty="0" smtClean="0"/>
              <a:t>zwischen </a:t>
            </a:r>
            <a:r>
              <a:rPr lang="de-DE" dirty="0"/>
              <a:t>dem Arbeitsort und dem Ort, an dem der  Versicherte für gewöhnlich sein Mittagessen zu sich </a:t>
            </a:r>
            <a:r>
              <a:rPr lang="de-DE" dirty="0" smtClean="0"/>
              <a:t>nimmt</a:t>
            </a:r>
          </a:p>
          <a:p>
            <a:pPr marL="0" indent="0">
              <a:buNone/>
            </a:pPr>
            <a:r>
              <a:rPr lang="fr-LU" dirty="0" err="1" smtClean="0"/>
              <a:t>Erweiterungen</a:t>
            </a:r>
            <a:r>
              <a:rPr lang="fr-LU" dirty="0" smtClean="0"/>
              <a:t> : </a:t>
            </a:r>
          </a:p>
          <a:p>
            <a:r>
              <a:rPr lang="de-DE" dirty="0" smtClean="0"/>
              <a:t>Umweg </a:t>
            </a:r>
            <a:r>
              <a:rPr lang="de-DE" dirty="0"/>
              <a:t>im Falle einer regelmäßigen </a:t>
            </a:r>
            <a:r>
              <a:rPr lang="de-DE" dirty="0" smtClean="0"/>
              <a:t>Fahrgemeinschaft</a:t>
            </a:r>
          </a:p>
          <a:p>
            <a:r>
              <a:rPr lang="de-DE" dirty="0" smtClean="0"/>
              <a:t>Absetzen </a:t>
            </a:r>
            <a:r>
              <a:rPr lang="de-DE" dirty="0"/>
              <a:t>oder Abholen der Kinder</a:t>
            </a:r>
          </a:p>
          <a:p>
            <a:pPr marL="0" indent="0">
              <a:buNone/>
            </a:pPr>
            <a:endParaRPr lang="fr-LU" dirty="0"/>
          </a:p>
          <a:p>
            <a:pPr marL="0" indent="0">
              <a:buNone/>
            </a:pPr>
            <a:endParaRPr lang="fr-LU" dirty="0"/>
          </a:p>
        </p:txBody>
      </p:sp>
      <p:sp>
        <p:nvSpPr>
          <p:cNvPr id="5" name="Text Placeholder 4"/>
          <p:cNvSpPr>
            <a:spLocks noGrp="1"/>
          </p:cNvSpPr>
          <p:nvPr>
            <p:ph type="body" sz="quarter" idx="3"/>
          </p:nvPr>
        </p:nvSpPr>
        <p:spPr>
          <a:xfrm>
            <a:off x="6172200" y="1408447"/>
            <a:ext cx="5183188" cy="823912"/>
          </a:xfrm>
        </p:spPr>
        <p:txBody>
          <a:bodyPr/>
          <a:lstStyle/>
          <a:p>
            <a:pPr lvl="0"/>
            <a:r>
              <a:rPr lang="fr-LU" dirty="0" err="1" smtClean="0"/>
              <a:t>Versicherte</a:t>
            </a:r>
            <a:r>
              <a:rPr lang="fr-LU" dirty="0" smtClean="0"/>
              <a:t> </a:t>
            </a:r>
            <a:r>
              <a:rPr lang="fr-LU" dirty="0" err="1" smtClean="0"/>
              <a:t>Wege</a:t>
            </a:r>
            <a:endParaRPr lang="fr-LU" dirty="0"/>
          </a:p>
        </p:txBody>
      </p:sp>
      <p:sp>
        <p:nvSpPr>
          <p:cNvPr id="6" name="Content Placeholder 5"/>
          <p:cNvSpPr>
            <a:spLocks noGrp="1"/>
          </p:cNvSpPr>
          <p:nvPr>
            <p:ph sz="quarter" idx="4"/>
          </p:nvPr>
        </p:nvSpPr>
        <p:spPr>
          <a:xfrm>
            <a:off x="6172200" y="2232359"/>
            <a:ext cx="5183188" cy="1633788"/>
          </a:xfrm>
        </p:spPr>
        <p:txBody>
          <a:bodyPr>
            <a:normAutofit fontScale="92500" lnSpcReduction="20000"/>
          </a:bodyPr>
          <a:lstStyle/>
          <a:p>
            <a:r>
              <a:rPr lang="de-DE" b="1" dirty="0" smtClean="0"/>
              <a:t>Körperschäden</a:t>
            </a:r>
            <a:r>
              <a:rPr lang="de-DE" dirty="0"/>
              <a:t>: </a:t>
            </a:r>
            <a:r>
              <a:rPr lang="en-US" dirty="0" err="1"/>
              <a:t>öffentliches</a:t>
            </a:r>
            <a:r>
              <a:rPr lang="en-US" dirty="0"/>
              <a:t> und privates </a:t>
            </a:r>
            <a:r>
              <a:rPr lang="en-US" dirty="0" err="1"/>
              <a:t>Strassennetz</a:t>
            </a:r>
            <a:r>
              <a:rPr lang="en-US" dirty="0"/>
              <a:t> (</a:t>
            </a:r>
            <a:r>
              <a:rPr lang="en-US" dirty="0" err="1"/>
              <a:t>Versicherung</a:t>
            </a:r>
            <a:r>
              <a:rPr lang="en-US" dirty="0"/>
              <a:t> gilt von </a:t>
            </a:r>
            <a:r>
              <a:rPr lang="en-US" dirty="0" err="1"/>
              <a:t>Tür</a:t>
            </a:r>
            <a:r>
              <a:rPr lang="en-US" dirty="0"/>
              <a:t> </a:t>
            </a:r>
            <a:r>
              <a:rPr lang="en-US" dirty="0" err="1"/>
              <a:t>zu</a:t>
            </a:r>
            <a:r>
              <a:rPr lang="en-US" dirty="0"/>
              <a:t> </a:t>
            </a:r>
            <a:r>
              <a:rPr lang="en-US" dirty="0" err="1" smtClean="0"/>
              <a:t>Tür</a:t>
            </a:r>
            <a:r>
              <a:rPr lang="en-US" dirty="0" smtClean="0"/>
              <a:t>)</a:t>
            </a:r>
          </a:p>
          <a:p>
            <a:r>
              <a:rPr lang="en-US" b="1" dirty="0" err="1" smtClean="0"/>
              <a:t>Fahrzeugschäden</a:t>
            </a:r>
            <a:r>
              <a:rPr lang="en-US" dirty="0"/>
              <a:t>: </a:t>
            </a:r>
            <a:r>
              <a:rPr lang="en-US" dirty="0" err="1"/>
              <a:t>öffentliches</a:t>
            </a:r>
            <a:r>
              <a:rPr lang="en-US" dirty="0"/>
              <a:t> </a:t>
            </a:r>
            <a:r>
              <a:rPr lang="en-US" dirty="0" err="1"/>
              <a:t>Strassennetz</a:t>
            </a:r>
            <a:endParaRPr lang="en-US" dirty="0"/>
          </a:p>
          <a:p>
            <a:endParaRPr lang="fr-LU" dirty="0"/>
          </a:p>
        </p:txBody>
      </p:sp>
      <p:sp>
        <p:nvSpPr>
          <p:cNvPr id="8" name="Footer Placeholder 7"/>
          <p:cNvSpPr>
            <a:spLocks noGrp="1"/>
          </p:cNvSpPr>
          <p:nvPr>
            <p:ph type="ftr" sz="quarter" idx="11"/>
          </p:nvPr>
        </p:nvSpPr>
        <p:spPr>
          <a:xfrm>
            <a:off x="4038600" y="6083634"/>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a:xfrm>
            <a:off x="8610600" y="608363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855" y="4315952"/>
            <a:ext cx="2650647" cy="17670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33755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Wegfall</a:t>
            </a:r>
            <a:r>
              <a:rPr lang="fr-LU" dirty="0" smtClean="0"/>
              <a:t> der </a:t>
            </a:r>
            <a:r>
              <a:rPr lang="fr-LU" dirty="0" err="1" smtClean="0"/>
              <a:t>Deckung</a:t>
            </a:r>
            <a:endParaRPr lang="fr-LU" dirty="0"/>
          </a:p>
        </p:txBody>
      </p:sp>
      <p:sp>
        <p:nvSpPr>
          <p:cNvPr id="3" name="Content Placeholder 2"/>
          <p:cNvSpPr>
            <a:spLocks noGrp="1"/>
          </p:cNvSpPr>
          <p:nvPr>
            <p:ph idx="1"/>
          </p:nvPr>
        </p:nvSpPr>
        <p:spPr/>
        <p:txBody>
          <a:bodyPr/>
          <a:lstStyle/>
          <a:p>
            <a:pPr>
              <a:buClr>
                <a:schemeClr val="tx1">
                  <a:lumMod val="85000"/>
                  <a:lumOff val="15000"/>
                </a:schemeClr>
              </a:buClr>
            </a:pPr>
            <a:r>
              <a:rPr lang="de-DE" b="1" dirty="0" smtClean="0">
                <a:solidFill>
                  <a:srgbClr val="0C2D69"/>
                </a:solidFill>
              </a:rPr>
              <a:t>Unterbrechung </a:t>
            </a:r>
            <a:r>
              <a:rPr lang="de-DE" dirty="0"/>
              <a:t>oder </a:t>
            </a:r>
            <a:r>
              <a:rPr lang="de-DE" b="1" dirty="0">
                <a:solidFill>
                  <a:srgbClr val="0C2D69"/>
                </a:solidFill>
              </a:rPr>
              <a:t>Umweg</a:t>
            </a:r>
            <a:r>
              <a:rPr lang="de-DE" dirty="0"/>
              <a:t> aus privaten oder persönlichen Gründen, außer bei einer wesentlichen Notwendigkeit des täglichen </a:t>
            </a:r>
            <a:r>
              <a:rPr lang="de-DE" dirty="0" smtClean="0"/>
              <a:t>Lebens</a:t>
            </a:r>
          </a:p>
          <a:p>
            <a:r>
              <a:rPr lang="de-DE" dirty="0" smtClean="0"/>
              <a:t>Bei </a:t>
            </a:r>
            <a:r>
              <a:rPr lang="de-DE" b="1" dirty="0">
                <a:solidFill>
                  <a:srgbClr val="0C2D69"/>
                </a:solidFill>
              </a:rPr>
              <a:t>schwerwiegender Verfehlung </a:t>
            </a:r>
            <a:r>
              <a:rPr lang="de-DE" dirty="0"/>
              <a:t>des Versicherten (schwere Verfehlung in Kenntnis des eingegangenen Risikos und Hinnahme der Wahrscheinlichkeit des Schadens) z.B.</a:t>
            </a:r>
          </a:p>
          <a:p>
            <a:pPr lvl="2" eaLnBrk="0" fontAlgn="base" hangingPunct="0">
              <a:lnSpc>
                <a:spcPct val="80000"/>
              </a:lnSpc>
              <a:spcBef>
                <a:spcPct val="50000"/>
              </a:spcBef>
              <a:spcAft>
                <a:spcPct val="0"/>
              </a:spcAft>
              <a:buSzPct val="100000"/>
              <a:buFontTx/>
              <a:buChar char="»"/>
              <a:defRPr/>
            </a:pPr>
            <a:r>
              <a:rPr lang="de-DE" dirty="0"/>
              <a:t>Alkoholmissbrauch</a:t>
            </a:r>
          </a:p>
          <a:p>
            <a:pPr lvl="2" eaLnBrk="0" fontAlgn="base" hangingPunct="0">
              <a:lnSpc>
                <a:spcPct val="80000"/>
              </a:lnSpc>
              <a:spcBef>
                <a:spcPct val="50000"/>
              </a:spcBef>
              <a:spcAft>
                <a:spcPct val="0"/>
              </a:spcAft>
              <a:buSzPct val="100000"/>
              <a:buFontTx/>
              <a:buChar char="»"/>
              <a:defRPr/>
            </a:pPr>
            <a:r>
              <a:rPr lang="de-DE" dirty="0"/>
              <a:t>Schwerwiegender Verstoß gegen die Bestimmungen der Straßenverkehrsordnung</a:t>
            </a:r>
          </a:p>
          <a:p>
            <a:pPr marL="0" indent="0">
              <a:buNone/>
            </a:pP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31</a:t>
            </a:fld>
            <a:endParaRPr lang="fr-LU" dirty="0"/>
          </a:p>
        </p:txBody>
      </p:sp>
    </p:spTree>
    <p:extLst>
      <p:ext uri="{BB962C8B-B14F-4D97-AF65-F5344CB8AC3E}">
        <p14:creationId xmlns:p14="http://schemas.microsoft.com/office/powerpoint/2010/main" val="225388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Berufskrankheiten</a:t>
            </a:r>
            <a:endParaRPr lang="fr-LU" dirty="0"/>
          </a:p>
        </p:txBody>
      </p:sp>
      <p:sp>
        <p:nvSpPr>
          <p:cNvPr id="3" name="Text Placeholder 2"/>
          <p:cNvSpPr>
            <a:spLocks noGrp="1"/>
          </p:cNvSpPr>
          <p:nvPr>
            <p:ph type="body" idx="1"/>
          </p:nvPr>
        </p:nvSpPr>
        <p:spPr/>
        <p:txBody>
          <a:bodyPr/>
          <a:lstStyle/>
          <a:p>
            <a:r>
              <a:rPr lang="fr-LU" dirty="0" err="1"/>
              <a:t>Begriffsbestimmung</a:t>
            </a:r>
            <a:endParaRPr lang="fr-LU" dirty="0"/>
          </a:p>
        </p:txBody>
      </p:sp>
      <p:sp>
        <p:nvSpPr>
          <p:cNvPr id="4" name="Content Placeholder 3"/>
          <p:cNvSpPr>
            <a:spLocks noGrp="1"/>
          </p:cNvSpPr>
          <p:nvPr>
            <p:ph sz="half" idx="2"/>
          </p:nvPr>
        </p:nvSpPr>
        <p:spPr/>
        <p:txBody>
          <a:bodyPr>
            <a:normAutofit fontScale="85000" lnSpcReduction="20000"/>
          </a:bodyPr>
          <a:lstStyle/>
          <a:p>
            <a:pPr marL="0" indent="0">
              <a:buNone/>
            </a:pPr>
            <a:r>
              <a:rPr lang="de-DE" sz="2800" kern="0" dirty="0" smtClean="0">
                <a:solidFill>
                  <a:srgbClr val="5F5F5F"/>
                </a:solidFill>
              </a:rPr>
              <a:t>Als </a:t>
            </a:r>
            <a:r>
              <a:rPr lang="de-DE" sz="2800" kern="0" dirty="0">
                <a:solidFill>
                  <a:srgbClr val="5F5F5F"/>
                </a:solidFill>
              </a:rPr>
              <a:t>Berufskrankheit gilt jede Krankheit, die ihre ausschlaggebende Ursache in der versicherten Berufstätigkeit </a:t>
            </a:r>
            <a:r>
              <a:rPr lang="de-DE" sz="2800" kern="0" dirty="0" smtClean="0">
                <a:solidFill>
                  <a:srgbClr val="5F5F5F"/>
                </a:solidFill>
              </a:rPr>
              <a:t>hat</a:t>
            </a:r>
          </a:p>
          <a:p>
            <a:pPr marL="0" indent="0">
              <a:buNone/>
            </a:pPr>
            <a:endParaRPr lang="de-DE" sz="2800" b="1" kern="0" dirty="0">
              <a:solidFill>
                <a:srgbClr val="5F5F5F"/>
              </a:solidFill>
            </a:endParaRPr>
          </a:p>
          <a:p>
            <a:pPr marL="0" indent="0">
              <a:buNone/>
            </a:pPr>
            <a:r>
              <a:rPr lang="de-DE" sz="3100" b="1" dirty="0" smtClean="0">
                <a:solidFill>
                  <a:srgbClr val="0C2D69"/>
                </a:solidFill>
              </a:rPr>
              <a:t>Entschädigungsfähige </a:t>
            </a:r>
            <a:r>
              <a:rPr lang="de-DE" sz="3100" b="1" dirty="0">
                <a:solidFill>
                  <a:srgbClr val="0C2D69"/>
                </a:solidFill>
              </a:rPr>
              <a:t>Krankheiten</a:t>
            </a:r>
          </a:p>
          <a:p>
            <a:r>
              <a:rPr lang="de-DE" dirty="0" smtClean="0"/>
              <a:t>Einem </a:t>
            </a:r>
            <a:r>
              <a:rPr lang="de-DE" dirty="0"/>
              <a:t>spezifischen Risiko ausgesetzt </a:t>
            </a:r>
            <a:r>
              <a:rPr lang="de-DE" dirty="0" smtClean="0"/>
              <a:t>sein </a:t>
            </a:r>
            <a:r>
              <a:rPr lang="de-DE" dirty="0"/>
              <a:t>(chemisch, physikalisch, infektiös oder parasitär, …)</a:t>
            </a:r>
          </a:p>
          <a:p>
            <a:r>
              <a:rPr lang="de-DE" dirty="0" smtClean="0"/>
              <a:t>Eine </a:t>
            </a:r>
            <a:r>
              <a:rPr lang="de-DE" dirty="0"/>
              <a:t>zugezogene Krankheit durch eine, mit </a:t>
            </a:r>
            <a:r>
              <a:rPr lang="de-DE" dirty="0" err="1"/>
              <a:t>grö</a:t>
            </a:r>
            <a:r>
              <a:rPr lang="el-GR" dirty="0"/>
              <a:t>β</a:t>
            </a:r>
            <a:r>
              <a:rPr lang="de-DE" dirty="0" err="1"/>
              <a:t>ter</a:t>
            </a:r>
            <a:r>
              <a:rPr lang="de-DE" dirty="0"/>
              <a:t> Wahrscheinlichkeit, berufliche Aussetzung eines spezifischen Risikos</a:t>
            </a:r>
          </a:p>
          <a:p>
            <a:pPr marL="0" indent="0">
              <a:buNone/>
            </a:pPr>
            <a:endParaRPr lang="fr-LU" dirty="0"/>
          </a:p>
        </p:txBody>
      </p:sp>
      <p:sp>
        <p:nvSpPr>
          <p:cNvPr id="6" name="Content Placeholder 5"/>
          <p:cNvSpPr>
            <a:spLocks noGrp="1"/>
          </p:cNvSpPr>
          <p:nvPr>
            <p:ph sz="quarter" idx="4"/>
          </p:nvPr>
        </p:nvSpPr>
        <p:spPr>
          <a:xfrm>
            <a:off x="6189303" y="1978819"/>
            <a:ext cx="5183188" cy="3684588"/>
          </a:xfrm>
        </p:spPr>
        <p:txBody>
          <a:bodyPr>
            <a:normAutofit/>
          </a:bodyPr>
          <a:lstStyle/>
          <a:p>
            <a:r>
              <a:rPr lang="de-DE" sz="2400" u="sng" dirty="0" smtClean="0"/>
              <a:t>Eine </a:t>
            </a:r>
            <a:r>
              <a:rPr lang="de-DE" sz="2400" u="sng" dirty="0"/>
              <a:t>Krankheit die in der Liste der Berufskrankheiten aufgeführt ist</a:t>
            </a:r>
            <a:r>
              <a:rPr lang="de-DE" sz="2400" dirty="0"/>
              <a:t>: Vermutung sofern eine Gefährdung durch das spezifische Berufsrisiko erwiesen </a:t>
            </a:r>
            <a:r>
              <a:rPr lang="de-DE" sz="2400" dirty="0" smtClean="0"/>
              <a:t>ist</a:t>
            </a:r>
          </a:p>
          <a:p>
            <a:r>
              <a:rPr lang="de-DE" sz="2400" u="sng" dirty="0" smtClean="0"/>
              <a:t>„Nicht </a:t>
            </a:r>
            <a:r>
              <a:rPr lang="de-DE" sz="2400" u="sng" dirty="0"/>
              <a:t>gelistete“ Krankheiten </a:t>
            </a:r>
            <a:r>
              <a:rPr lang="de-DE" sz="2400" dirty="0"/>
              <a:t>(Beweislast liegt beim Versicherten)</a:t>
            </a:r>
          </a:p>
          <a:p>
            <a:endParaRPr lang="fr-LU" dirty="0"/>
          </a:p>
          <a:p>
            <a:endParaRPr lang="fr-LU" dirty="0"/>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932" y="4892555"/>
            <a:ext cx="2324268" cy="16463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5218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64" y="365125"/>
            <a:ext cx="10515600" cy="1325563"/>
          </a:xfrm>
        </p:spPr>
        <p:txBody>
          <a:bodyPr/>
          <a:lstStyle/>
          <a:p>
            <a:r>
              <a:rPr lang="fr-LU" dirty="0" err="1"/>
              <a:t>Freiwillige</a:t>
            </a:r>
            <a:r>
              <a:rPr lang="fr-LU" dirty="0"/>
              <a:t> </a:t>
            </a:r>
            <a:r>
              <a:rPr lang="fr-LU" dirty="0" err="1"/>
              <a:t>landwirtschaftliche</a:t>
            </a:r>
            <a:r>
              <a:rPr lang="fr-LU" dirty="0"/>
              <a:t> </a:t>
            </a:r>
            <a:r>
              <a:rPr lang="fr-LU" dirty="0" err="1"/>
              <a:t>Versicherung</a:t>
            </a:r>
            <a:endParaRPr lang="fr-LU" dirty="0"/>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r>
              <a:rPr lang="fr-LU" b="1" dirty="0" err="1" smtClean="0"/>
              <a:t>Landwirtschaftliche</a:t>
            </a:r>
            <a:r>
              <a:rPr lang="fr-LU" b="1" dirty="0" smtClean="0"/>
              <a:t> </a:t>
            </a:r>
            <a:r>
              <a:rPr lang="fr-LU" b="1" dirty="0" err="1" smtClean="0"/>
              <a:t>Flächen</a:t>
            </a:r>
            <a:endParaRPr lang="fr-LU" b="1" dirty="0" smtClean="0"/>
          </a:p>
          <a:p>
            <a:r>
              <a:rPr lang="fr-LU" b="1" dirty="0" err="1" smtClean="0"/>
              <a:t>Forstwirtschaft</a:t>
            </a:r>
            <a:r>
              <a:rPr lang="fr-LU" b="1" dirty="0" smtClean="0"/>
              <a:t> </a:t>
            </a:r>
            <a:r>
              <a:rPr lang="fr-LU" b="1" dirty="0" err="1"/>
              <a:t>und</a:t>
            </a:r>
            <a:r>
              <a:rPr lang="fr-LU" b="1" dirty="0"/>
              <a:t> </a:t>
            </a:r>
            <a:r>
              <a:rPr lang="fr-LU" b="1" dirty="0" err="1" smtClean="0"/>
              <a:t>Pflanzenbau</a:t>
            </a:r>
            <a:endParaRPr lang="fr-LU" b="1" dirty="0"/>
          </a:p>
          <a:p>
            <a:r>
              <a:rPr lang="fr-LU" b="1" dirty="0" err="1"/>
              <a:t>Wein</a:t>
            </a:r>
            <a:r>
              <a:rPr lang="fr-LU" b="1" dirty="0"/>
              <a:t>-, </a:t>
            </a:r>
            <a:r>
              <a:rPr lang="fr-LU" b="1" dirty="0" err="1"/>
              <a:t>Obst</a:t>
            </a:r>
            <a:r>
              <a:rPr lang="fr-LU" b="1" dirty="0"/>
              <a:t>- </a:t>
            </a:r>
            <a:r>
              <a:rPr lang="fr-LU" b="1" dirty="0" err="1"/>
              <a:t>und</a:t>
            </a:r>
            <a:r>
              <a:rPr lang="fr-LU" b="1" dirty="0"/>
              <a:t> </a:t>
            </a:r>
            <a:r>
              <a:rPr lang="fr-LU" b="1" dirty="0" err="1" smtClean="0"/>
              <a:t>Gemüseanbau</a:t>
            </a:r>
            <a:endParaRPr lang="fr-LU" b="1" dirty="0" smtClean="0"/>
          </a:p>
          <a:p>
            <a:endParaRPr lang="fr-LU" b="1" dirty="0"/>
          </a:p>
          <a:p>
            <a:pPr marL="0" indent="0">
              <a:buNone/>
            </a:pPr>
            <a:r>
              <a:rPr lang="fr-LU" b="1" dirty="0" smtClean="0"/>
              <a:t>→</a:t>
            </a:r>
            <a:r>
              <a:rPr lang="de-DE" dirty="0"/>
              <a:t>Der Beitragstarif </a:t>
            </a:r>
            <a:r>
              <a:rPr lang="de-DE" dirty="0" smtClean="0"/>
              <a:t>wird pro </a:t>
            </a:r>
            <a:r>
              <a:rPr lang="de-DE" dirty="0"/>
              <a:t>Kulturart und </a:t>
            </a:r>
            <a:r>
              <a:rPr lang="de-DE" dirty="0" smtClean="0"/>
              <a:t>Hektar jährlich </a:t>
            </a:r>
            <a:r>
              <a:rPr lang="de-DE" dirty="0"/>
              <a:t>festgelegt</a:t>
            </a:r>
            <a:r>
              <a:rPr lang="fr-LU" dirty="0"/>
              <a:t>, </a:t>
            </a:r>
            <a:r>
              <a:rPr lang="fr-LU" dirty="0" err="1"/>
              <a:t>für</a:t>
            </a:r>
            <a:r>
              <a:rPr lang="fr-LU" dirty="0"/>
              <a:t> </a:t>
            </a:r>
            <a:r>
              <a:rPr lang="fr-LU" dirty="0" err="1"/>
              <a:t>mindestens</a:t>
            </a:r>
            <a:r>
              <a:rPr lang="fr-LU" dirty="0"/>
              <a:t>:</a:t>
            </a:r>
          </a:p>
          <a:p>
            <a:pPr lvl="2">
              <a:buFont typeface="Courier New" panose="02070309020205020404" pitchFamily="49" charset="0"/>
              <a:buChar char="o"/>
            </a:pPr>
            <a:r>
              <a:rPr lang="de-DE" dirty="0"/>
              <a:t>3 Hektar landwirtschaftliche </a:t>
            </a:r>
            <a:r>
              <a:rPr lang="de-DE" dirty="0" smtClean="0"/>
              <a:t>Nutzungsfläche</a:t>
            </a:r>
          </a:p>
          <a:p>
            <a:pPr lvl="2">
              <a:buFont typeface="Courier New" panose="02070309020205020404" pitchFamily="49" charset="0"/>
              <a:buChar char="o"/>
            </a:pPr>
            <a:r>
              <a:rPr lang="de-DE" dirty="0" smtClean="0"/>
              <a:t>0,10 </a:t>
            </a:r>
            <a:r>
              <a:rPr lang="de-DE" dirty="0"/>
              <a:t>Hektar </a:t>
            </a:r>
            <a:r>
              <a:rPr lang="de-DE" dirty="0" smtClean="0"/>
              <a:t>Weinberg</a:t>
            </a:r>
          </a:p>
          <a:p>
            <a:pPr lvl="2">
              <a:buFont typeface="Courier New" panose="02070309020205020404" pitchFamily="49" charset="0"/>
              <a:buChar char="o"/>
            </a:pPr>
            <a:r>
              <a:rPr lang="de-DE" dirty="0" smtClean="0"/>
              <a:t>0,50 </a:t>
            </a:r>
            <a:r>
              <a:rPr lang="de-DE" dirty="0"/>
              <a:t>Hektar Wald oder </a:t>
            </a:r>
            <a:r>
              <a:rPr lang="de-DE" dirty="0" smtClean="0"/>
              <a:t>Pflanzenzuchtbetrieb</a:t>
            </a:r>
          </a:p>
          <a:p>
            <a:pPr lvl="2">
              <a:buFont typeface="Courier New" panose="02070309020205020404" pitchFamily="49" charset="0"/>
              <a:buChar char="o"/>
            </a:pPr>
            <a:r>
              <a:rPr lang="de-DE" dirty="0" smtClean="0"/>
              <a:t>0,30 </a:t>
            </a:r>
            <a:r>
              <a:rPr lang="de-DE" dirty="0"/>
              <a:t>Hektar </a:t>
            </a:r>
            <a:r>
              <a:rPr lang="de-DE" dirty="0" smtClean="0"/>
              <a:t>Obstgarten</a:t>
            </a:r>
          </a:p>
          <a:p>
            <a:pPr lvl="2">
              <a:buFont typeface="Courier New" panose="02070309020205020404" pitchFamily="49" charset="0"/>
              <a:buChar char="o"/>
            </a:pPr>
            <a:r>
              <a:rPr lang="de-DE" dirty="0" smtClean="0"/>
              <a:t>0,25 </a:t>
            </a:r>
            <a:r>
              <a:rPr lang="de-DE" dirty="0"/>
              <a:t>Hektar Gemüseanbaufläche</a:t>
            </a:r>
            <a:r>
              <a:rPr lang="fr-LU" dirty="0" smtClean="0"/>
              <a:t>,</a:t>
            </a:r>
            <a:endParaRPr lang="fr-LU" dirty="0"/>
          </a:p>
          <a:p>
            <a:pPr marL="0" indent="0">
              <a:buNone/>
            </a:pP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33</a:t>
            </a:fld>
            <a:endParaRPr lang="fr-LU" dirty="0"/>
          </a:p>
        </p:txBody>
      </p:sp>
    </p:spTree>
    <p:extLst>
      <p:ext uri="{BB962C8B-B14F-4D97-AF65-F5344CB8AC3E}">
        <p14:creationId xmlns:p14="http://schemas.microsoft.com/office/powerpoint/2010/main" val="2089699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LU" dirty="0" err="1" smtClean="0"/>
              <a:t>Anzeigen</a:t>
            </a:r>
            <a:r>
              <a:rPr lang="fr-LU" dirty="0" smtClean="0"/>
              <a:t> </a:t>
            </a:r>
            <a:r>
              <a:rPr lang="fr-LU" dirty="0" err="1" smtClean="0"/>
              <a:t>und</a:t>
            </a:r>
            <a:r>
              <a:rPr lang="fr-LU" dirty="0" smtClean="0"/>
              <a:t> </a:t>
            </a:r>
            <a:r>
              <a:rPr lang="fr-LU" dirty="0" err="1" smtClean="0"/>
              <a:t>Verfahren</a:t>
            </a:r>
            <a:endParaRPr lang="fr-LU"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prstClr val="white"/>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LU"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32141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LU" dirty="0" err="1" smtClean="0"/>
              <a:t>Anzeige</a:t>
            </a:r>
            <a:r>
              <a:rPr lang="fr-LU" dirty="0" smtClean="0"/>
              <a:t> </a:t>
            </a:r>
            <a:r>
              <a:rPr lang="fr-LU" dirty="0" err="1" smtClean="0"/>
              <a:t>von</a:t>
            </a:r>
            <a:r>
              <a:rPr lang="fr-LU" dirty="0" smtClean="0"/>
              <a:t> </a:t>
            </a:r>
            <a:r>
              <a:rPr lang="fr-LU" dirty="0" err="1" smtClean="0"/>
              <a:t>Arbeitsunfällen</a:t>
            </a:r>
            <a:r>
              <a:rPr lang="fr-LU" dirty="0" smtClean="0"/>
              <a:t> /             </a:t>
            </a:r>
            <a:r>
              <a:rPr lang="fr-LU" dirty="0" err="1" smtClean="0"/>
              <a:t>Wegeunfällen</a:t>
            </a:r>
            <a:r>
              <a:rPr lang="fr-LU" dirty="0" smtClean="0"/>
              <a:t> (GHV </a:t>
            </a:r>
            <a:r>
              <a:rPr lang="fr-LU" dirty="0" err="1" smtClean="0"/>
              <a:t>vom</a:t>
            </a:r>
            <a:r>
              <a:rPr lang="fr-LU" dirty="0" smtClean="0"/>
              <a:t> 17.12.2010)</a:t>
            </a:r>
            <a:endParaRPr lang="fr-LU" dirty="0"/>
          </a:p>
        </p:txBody>
      </p:sp>
      <p:sp>
        <p:nvSpPr>
          <p:cNvPr id="3" name="Content Placeholder 2"/>
          <p:cNvSpPr>
            <a:spLocks noGrp="1"/>
          </p:cNvSpPr>
          <p:nvPr>
            <p:ph idx="1"/>
          </p:nvPr>
        </p:nvSpPr>
        <p:spPr/>
        <p:txBody>
          <a:bodyPr>
            <a:normAutofit/>
          </a:bodyPr>
          <a:lstStyle/>
          <a:p>
            <a:r>
              <a:rPr lang="de-DE" sz="2400" dirty="0" smtClean="0"/>
              <a:t>Durch </a:t>
            </a:r>
            <a:r>
              <a:rPr lang="de-DE" sz="2400" dirty="0"/>
              <a:t>den Arbeitgeber oder seinen Beauftragten, in Ermangelung durch den Versicherten selbst</a:t>
            </a:r>
            <a:r>
              <a:rPr lang="fr-LU" sz="2400" dirty="0"/>
              <a:t> </a:t>
            </a:r>
          </a:p>
          <a:p>
            <a:r>
              <a:rPr lang="fr-LU" sz="2400" dirty="0"/>
              <a:t>S</a:t>
            </a:r>
            <a:r>
              <a:rPr lang="de-DE" sz="2400" dirty="0" err="1" smtClean="0"/>
              <a:t>pätestens</a:t>
            </a:r>
            <a:r>
              <a:rPr lang="de-DE" sz="2400" dirty="0" smtClean="0"/>
              <a:t> </a:t>
            </a:r>
            <a:r>
              <a:rPr lang="de-DE" sz="2400" dirty="0"/>
              <a:t>1 Jahr nach dem Unfallereignis </a:t>
            </a:r>
            <a:endParaRPr lang="de-DE" sz="2400" dirty="0" smtClean="0"/>
          </a:p>
          <a:p>
            <a:r>
              <a:rPr lang="de-DE" sz="2400" dirty="0" smtClean="0"/>
              <a:t>Für </a:t>
            </a:r>
            <a:r>
              <a:rPr lang="de-DE" sz="2400" dirty="0"/>
              <a:t>jeden Arbeits- / Wegeunfall der eine Verletzung oder einen Fahrzeugschaden verursacht </a:t>
            </a:r>
            <a:r>
              <a:rPr lang="de-DE" sz="2400" dirty="0" smtClean="0"/>
              <a:t>hat</a:t>
            </a:r>
          </a:p>
          <a:p>
            <a:r>
              <a:rPr lang="de-DE" sz="2400" dirty="0" smtClean="0"/>
              <a:t>Der </a:t>
            </a:r>
            <a:r>
              <a:rPr lang="de-DE" sz="2400" dirty="0"/>
              <a:t>Versicherte hat sofort seinen Arbeitgeber oder dessen Beauftragten in Kenntnis zu setzen (</a:t>
            </a:r>
            <a:r>
              <a:rPr lang="de-DE" sz="2400" dirty="0" smtClean="0"/>
              <a:t>Unfallverhütungsma</a:t>
            </a:r>
            <a:r>
              <a:rPr lang="de-DE" sz="2400" dirty="0"/>
              <a:t>ß</a:t>
            </a:r>
            <a:r>
              <a:rPr lang="fr-LU" sz="2400" dirty="0" err="1" smtClean="0"/>
              <a:t>nahmen</a:t>
            </a:r>
            <a:r>
              <a:rPr lang="fr-LU" sz="2400" dirty="0"/>
              <a:t>, </a:t>
            </a:r>
            <a:r>
              <a:rPr lang="de-DE" sz="2400" dirty="0" smtClean="0"/>
              <a:t>Beweise</a:t>
            </a:r>
            <a:r>
              <a:rPr lang="fr-LU" sz="2400" dirty="0" smtClean="0"/>
              <a:t>) </a:t>
            </a:r>
          </a:p>
          <a:p>
            <a:r>
              <a:rPr lang="de-DE" sz="2400" dirty="0" smtClean="0"/>
              <a:t>Ermittlung </a:t>
            </a:r>
            <a:r>
              <a:rPr lang="de-DE" sz="2400" dirty="0"/>
              <a:t>durch die AAA auf der Grundlage der </a:t>
            </a:r>
            <a:r>
              <a:rPr lang="de-DE" sz="2400" dirty="0" smtClean="0"/>
              <a:t>eingereichten                         Belege </a:t>
            </a:r>
            <a:r>
              <a:rPr lang="de-DE" sz="2400" dirty="0"/>
              <a:t>oder aufgrund einer Ermittlung / eines Gutachtens</a:t>
            </a:r>
          </a:p>
          <a:p>
            <a:pPr marL="0" indent="0">
              <a:buNone/>
            </a:pP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35</a:t>
            </a:fld>
            <a:endParaRPr lang="fr-L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8672" y="4966095"/>
            <a:ext cx="2477219" cy="16535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45419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185"/>
            <a:ext cx="10515600" cy="916965"/>
          </a:xfrm>
        </p:spPr>
        <p:txBody>
          <a:bodyPr>
            <a:normAutofit fontScale="90000"/>
          </a:bodyPr>
          <a:lstStyle/>
          <a:p>
            <a:r>
              <a:rPr lang="fr-LU" dirty="0" smtClean="0"/>
              <a:t/>
            </a:r>
            <a:br>
              <a:rPr lang="fr-LU" dirty="0" smtClean="0"/>
            </a:br>
            <a:r>
              <a:rPr lang="de-DE" dirty="0" smtClean="0"/>
              <a:t>Ärztliche Anzeige bei Verdacht auf eine Berufskrankheit</a:t>
            </a:r>
            <a:endParaRPr lang="fr-LU" dirty="0"/>
          </a:p>
        </p:txBody>
      </p:sp>
      <p:sp>
        <p:nvSpPr>
          <p:cNvPr id="3" name="Content Placeholder 2"/>
          <p:cNvSpPr>
            <a:spLocks noGrp="1"/>
          </p:cNvSpPr>
          <p:nvPr>
            <p:ph idx="1"/>
          </p:nvPr>
        </p:nvSpPr>
        <p:spPr/>
        <p:txBody>
          <a:bodyPr>
            <a:normAutofit/>
          </a:bodyPr>
          <a:lstStyle/>
          <a:p>
            <a:r>
              <a:rPr lang="de-DE" sz="2400" dirty="0" smtClean="0"/>
              <a:t>Der </a:t>
            </a:r>
            <a:r>
              <a:rPr lang="de-DE" sz="2400" dirty="0"/>
              <a:t>behandelnde Arzt füllt von Amts wegen eine „</a:t>
            </a:r>
            <a:r>
              <a:rPr lang="de-DE" sz="2400" b="1" dirty="0"/>
              <a:t>ärztliche Anzeige einer Berufskrankheit</a:t>
            </a:r>
            <a:r>
              <a:rPr lang="de-DE" sz="2400" dirty="0"/>
              <a:t>“ aus, welche die Diagnose und die entsprechende Nummer in der Tabelle der Berufskrankheiten </a:t>
            </a:r>
            <a:r>
              <a:rPr lang="de-DE" sz="2400" dirty="0" smtClean="0"/>
              <a:t>enthält</a:t>
            </a:r>
          </a:p>
          <a:p>
            <a:r>
              <a:rPr lang="de-DE" sz="2400" dirty="0" smtClean="0"/>
              <a:t>Im </a:t>
            </a:r>
            <a:r>
              <a:rPr lang="de-DE" sz="2400" dirty="0"/>
              <a:t>Prinzip, spätestens innerhalb eines Jahres ab dem Tag an dem er von der beruflich ausschlaggebenden Ursache der Krankheit Bescheid </a:t>
            </a:r>
            <a:r>
              <a:rPr lang="de-DE" sz="2400" dirty="0" smtClean="0"/>
              <a:t>wusste</a:t>
            </a:r>
          </a:p>
          <a:p>
            <a:r>
              <a:rPr lang="de-DE" sz="2400" b="1" dirty="0" smtClean="0"/>
              <a:t>Anzeige des Unternehmens im Rahmen der Untersuchung bei Verdacht auf Vorliegen einer Berufskrankheit</a:t>
            </a:r>
            <a:endParaRPr lang="de-DE" sz="2400" dirty="0"/>
          </a:p>
          <a:p>
            <a:r>
              <a:rPr lang="de-DE" sz="2400" dirty="0" smtClean="0"/>
              <a:t>Es </a:t>
            </a:r>
            <a:r>
              <a:rPr lang="de-DE" sz="2400" dirty="0"/>
              <a:t>obliegt dem Versicherten sämtliche medizinischen Berichte, die Berufskrankheit betreffend, bei der AAA </a:t>
            </a:r>
            <a:r>
              <a:rPr lang="de-DE" sz="2400" dirty="0" smtClean="0"/>
              <a:t>einzureichen</a:t>
            </a:r>
          </a:p>
          <a:p>
            <a:r>
              <a:rPr lang="de-DE" sz="2400" dirty="0" smtClean="0"/>
              <a:t>Ermittlung </a:t>
            </a:r>
            <a:r>
              <a:rPr lang="de-DE" sz="2400" dirty="0"/>
              <a:t>durch die AAA auf der Grundlage der Akte oder </a:t>
            </a:r>
            <a:r>
              <a:rPr lang="de-DE" sz="2400" dirty="0" smtClean="0"/>
              <a:t>                          aufgrund ärztlicher </a:t>
            </a:r>
            <a:r>
              <a:rPr lang="de-DE" sz="2400" dirty="0"/>
              <a:t>oder technischer Gutachten </a:t>
            </a:r>
          </a:p>
          <a:p>
            <a:pPr marL="0" indent="0">
              <a:buNone/>
            </a:pPr>
            <a:endParaRPr lang="fr-LU"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8838" y="5081529"/>
            <a:ext cx="2276653" cy="1517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74715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Entscheidungen</a:t>
            </a:r>
            <a:r>
              <a:rPr lang="fr-LU" dirty="0" smtClean="0"/>
              <a:t> </a:t>
            </a:r>
            <a:r>
              <a:rPr lang="fr-LU" dirty="0" err="1" smtClean="0"/>
              <a:t>und</a:t>
            </a:r>
            <a:r>
              <a:rPr lang="fr-LU" dirty="0" smtClean="0"/>
              <a:t> </a:t>
            </a:r>
            <a:r>
              <a:rPr lang="fr-LU" dirty="0" err="1" smtClean="0"/>
              <a:t>Rechtsmittel</a:t>
            </a:r>
            <a:endParaRPr lang="fr-LU" dirty="0"/>
          </a:p>
        </p:txBody>
      </p:sp>
      <p:sp>
        <p:nvSpPr>
          <p:cNvPr id="3" name="Content Placeholder 2"/>
          <p:cNvSpPr>
            <a:spLocks noGrp="1"/>
          </p:cNvSpPr>
          <p:nvPr>
            <p:ph idx="1"/>
          </p:nvPr>
        </p:nvSpPr>
        <p:spPr/>
        <p:txBody>
          <a:bodyPr>
            <a:normAutofit/>
          </a:bodyPr>
          <a:lstStyle/>
          <a:p>
            <a:r>
              <a:rPr lang="de-DE" dirty="0" smtClean="0"/>
              <a:t>Zustellung </a:t>
            </a:r>
            <a:r>
              <a:rPr lang="de-DE" dirty="0"/>
              <a:t>einer </a:t>
            </a:r>
            <a:r>
              <a:rPr lang="de-DE" b="1" dirty="0">
                <a:solidFill>
                  <a:srgbClr val="0C2D69"/>
                </a:solidFill>
              </a:rPr>
              <a:t>begründeten Entscheidung des Präsidenten </a:t>
            </a:r>
            <a:r>
              <a:rPr lang="de-DE" dirty="0" smtClean="0"/>
              <a:t>(Einspruch </a:t>
            </a:r>
            <a:r>
              <a:rPr lang="de-DE" dirty="0"/>
              <a:t>durch den Versicherten: 40-tägige </a:t>
            </a:r>
            <a:r>
              <a:rPr lang="de-DE" dirty="0" smtClean="0"/>
              <a:t>Frist)</a:t>
            </a:r>
            <a:endParaRPr lang="de-DE" dirty="0"/>
          </a:p>
          <a:p>
            <a:r>
              <a:rPr lang="de-DE" dirty="0" smtClean="0"/>
              <a:t>Zustellung </a:t>
            </a:r>
            <a:r>
              <a:rPr lang="de-DE" dirty="0"/>
              <a:t>einer </a:t>
            </a:r>
            <a:r>
              <a:rPr lang="de-DE" b="1" dirty="0">
                <a:solidFill>
                  <a:srgbClr val="0C2D69"/>
                </a:solidFill>
              </a:rPr>
              <a:t>begründeten Entscheidung des </a:t>
            </a:r>
            <a:r>
              <a:rPr lang="de-DE" b="1" dirty="0" smtClean="0">
                <a:solidFill>
                  <a:srgbClr val="0C2D69"/>
                </a:solidFill>
              </a:rPr>
              <a:t>Verwaltungsrates</a:t>
            </a:r>
          </a:p>
          <a:p>
            <a:r>
              <a:rPr lang="de-DE" b="1" dirty="0">
                <a:solidFill>
                  <a:srgbClr val="0C2D69"/>
                </a:solidFill>
              </a:rPr>
              <a:t>Rechtsmittel </a:t>
            </a:r>
            <a:r>
              <a:rPr lang="de-DE" dirty="0"/>
              <a:t>durch den Versicherten beim Schiedsrat für Sozialversicherungsfragen (CASS): 40-tägige Frist </a:t>
            </a:r>
            <a:endParaRPr lang="de-DE" dirty="0" smtClean="0"/>
          </a:p>
          <a:p>
            <a:r>
              <a:rPr lang="de-DE" b="1" dirty="0">
                <a:solidFill>
                  <a:srgbClr val="0C2D69"/>
                </a:solidFill>
              </a:rPr>
              <a:t>Berufung</a:t>
            </a:r>
            <a:r>
              <a:rPr lang="de-DE" dirty="0" smtClean="0"/>
              <a:t> </a:t>
            </a:r>
            <a:r>
              <a:rPr lang="de-DE" dirty="0"/>
              <a:t>durch den Versicherten oder die AAA vor dem Obersten Ausschuss für Sozialversicherungsfragen (CSSS): 40-tägige </a:t>
            </a:r>
            <a:r>
              <a:rPr lang="de-DE" dirty="0" smtClean="0"/>
              <a:t>Frist</a:t>
            </a:r>
          </a:p>
          <a:p>
            <a:r>
              <a:rPr lang="de-DE" b="1" dirty="0">
                <a:solidFill>
                  <a:srgbClr val="0C2D69"/>
                </a:solidFill>
              </a:rPr>
              <a:t>Revisionseinlegung</a:t>
            </a:r>
            <a:r>
              <a:rPr lang="de-DE" dirty="0" smtClean="0"/>
              <a:t> </a:t>
            </a:r>
            <a:r>
              <a:rPr lang="de-DE" dirty="0"/>
              <a:t>(begrenzte Statthaftigkeit</a:t>
            </a:r>
            <a:r>
              <a:rPr lang="fr-CH" dirty="0"/>
              <a:t>)</a:t>
            </a:r>
          </a:p>
          <a:p>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37</a:t>
            </a:fld>
            <a:endParaRPr lang="fr-LU" dirty="0"/>
          </a:p>
        </p:txBody>
      </p:sp>
    </p:spTree>
    <p:extLst>
      <p:ext uri="{BB962C8B-B14F-4D97-AF65-F5344CB8AC3E}">
        <p14:creationId xmlns:p14="http://schemas.microsoft.com/office/powerpoint/2010/main" val="3516697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LU" dirty="0" err="1" smtClean="0"/>
              <a:t>Leistungen</a:t>
            </a:r>
            <a:r>
              <a:rPr lang="fr-LU" dirty="0" smtClean="0"/>
              <a:t/>
            </a:r>
            <a:br>
              <a:rPr lang="fr-LU" dirty="0" smtClean="0"/>
            </a:br>
            <a:r>
              <a:rPr lang="fr-LU" sz="2800" dirty="0" smtClean="0"/>
              <a:t>(</a:t>
            </a:r>
            <a:r>
              <a:rPr lang="fr-LU" sz="2800" dirty="0" err="1" smtClean="0"/>
              <a:t>seit</a:t>
            </a:r>
            <a:r>
              <a:rPr lang="fr-LU" sz="2800" dirty="0" smtClean="0"/>
              <a:t> </a:t>
            </a:r>
            <a:r>
              <a:rPr lang="fr-LU" sz="2800" dirty="0" err="1" smtClean="0"/>
              <a:t>dem</a:t>
            </a:r>
            <a:r>
              <a:rPr lang="fr-LU" sz="2800" dirty="0" smtClean="0"/>
              <a:t> 01.01.2011)</a:t>
            </a:r>
            <a:endParaRPr lang="fr-LU" sz="2800" dirty="0"/>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E18F1365-6A11-4D2C-A586-41215F74B123}" type="slidenum">
              <a:rPr lang="fr-LU" smtClean="0"/>
              <a:pPr/>
              <a:t>38</a:t>
            </a:fld>
            <a:endParaRPr lang="fr-LU"/>
          </a:p>
        </p:txBody>
      </p:sp>
    </p:spTree>
    <p:extLst>
      <p:ext uri="{BB962C8B-B14F-4D97-AF65-F5344CB8AC3E}">
        <p14:creationId xmlns:p14="http://schemas.microsoft.com/office/powerpoint/2010/main" val="3413023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Gesundheitsleistungen</a:t>
            </a:r>
            <a:endParaRPr lang="fr-LU" dirty="0"/>
          </a:p>
        </p:txBody>
      </p:sp>
      <p:sp>
        <p:nvSpPr>
          <p:cNvPr id="4" name="Content Placeholder 3"/>
          <p:cNvSpPr>
            <a:spLocks noGrp="1"/>
          </p:cNvSpPr>
          <p:nvPr>
            <p:ph sz="half" idx="2"/>
          </p:nvPr>
        </p:nvSpPr>
        <p:spPr>
          <a:xfrm>
            <a:off x="639262" y="1999749"/>
            <a:ext cx="5368506" cy="3684588"/>
          </a:xfrm>
        </p:spPr>
        <p:txBody>
          <a:bodyPr>
            <a:normAutofit/>
          </a:bodyPr>
          <a:lstStyle/>
          <a:p>
            <a:r>
              <a:rPr lang="de-DE" dirty="0" smtClean="0"/>
              <a:t>Stationäre </a:t>
            </a:r>
            <a:r>
              <a:rPr lang="de-DE" dirty="0"/>
              <a:t>und ambulante medizinische </a:t>
            </a:r>
            <a:r>
              <a:rPr lang="de-DE" dirty="0" smtClean="0"/>
              <a:t>Behandlungen</a:t>
            </a:r>
          </a:p>
          <a:p>
            <a:r>
              <a:rPr lang="de-DE" dirty="0" smtClean="0"/>
              <a:t>Bereitstellung </a:t>
            </a:r>
            <a:r>
              <a:rPr lang="de-DE" dirty="0"/>
              <a:t>von Medikamenten und </a:t>
            </a:r>
            <a:r>
              <a:rPr lang="de-DE" dirty="0" smtClean="0"/>
              <a:t>Prothesen</a:t>
            </a:r>
          </a:p>
          <a:p>
            <a:r>
              <a:rPr lang="de-DE" dirty="0" smtClean="0"/>
              <a:t>Laboranalysen </a:t>
            </a:r>
            <a:r>
              <a:rPr lang="de-DE" dirty="0"/>
              <a:t>und -untersuchungen </a:t>
            </a:r>
            <a:endParaRPr lang="de-DE" dirty="0" smtClean="0"/>
          </a:p>
          <a:p>
            <a:r>
              <a:rPr lang="de-DE" dirty="0" smtClean="0"/>
              <a:t>Reha-Ma</a:t>
            </a:r>
            <a:r>
              <a:rPr lang="el-GR" dirty="0"/>
              <a:t>β</a:t>
            </a:r>
            <a:r>
              <a:rPr lang="fr-LU" dirty="0" err="1"/>
              <a:t>nahmen</a:t>
            </a:r>
            <a:r>
              <a:rPr lang="de-DE" dirty="0"/>
              <a:t>, therapeutische </a:t>
            </a:r>
            <a:r>
              <a:rPr lang="de-DE" dirty="0" smtClean="0"/>
              <a:t>Kuren</a:t>
            </a:r>
          </a:p>
          <a:p>
            <a:r>
              <a:rPr lang="de-DE" dirty="0" smtClean="0"/>
              <a:t>Leistungen </a:t>
            </a:r>
            <a:r>
              <a:rPr lang="de-DE" dirty="0"/>
              <a:t>der Pflegeversicherung</a:t>
            </a:r>
          </a:p>
          <a:p>
            <a:endParaRPr lang="fr-LU" dirty="0"/>
          </a:p>
        </p:txBody>
      </p:sp>
      <p:pic>
        <p:nvPicPr>
          <p:cNvPr id="10" name="Content Placeholder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805238" y="2117513"/>
            <a:ext cx="4420300" cy="29277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Footer Placeholder 7"/>
          <p:cNvSpPr>
            <a:spLocks noGrp="1"/>
          </p:cNvSpPr>
          <p:nvPr>
            <p:ph type="ftr" sz="quarter" idx="11"/>
          </p:nvPr>
        </p:nvSpPr>
        <p:spPr/>
        <p:txBody>
          <a:bodyPr/>
          <a:lstStyle/>
          <a:p>
            <a:endParaRPr lang="fr-LU" dirty="0"/>
          </a:p>
        </p:txBody>
      </p:sp>
      <p:sp>
        <p:nvSpPr>
          <p:cNvPr id="9" name="Slide Number Placeholder 8"/>
          <p:cNvSpPr>
            <a:spLocks noGrp="1"/>
          </p:cNvSpPr>
          <p:nvPr>
            <p:ph type="sldNum" sz="quarter" idx="12"/>
          </p:nvPr>
        </p:nvSpPr>
        <p:spPr/>
        <p:txBody>
          <a:bodyPr/>
          <a:lstStyle/>
          <a:p>
            <a:fld id="{E18F1365-6A11-4D2C-A586-41215F74B123}" type="slidenum">
              <a:rPr lang="fr-LU" smtClean="0"/>
              <a:pPr/>
              <a:t>39</a:t>
            </a:fld>
            <a:endParaRPr lang="fr-LU" dirty="0"/>
          </a:p>
        </p:txBody>
      </p:sp>
    </p:spTree>
    <p:extLst>
      <p:ext uri="{BB962C8B-B14F-4D97-AF65-F5344CB8AC3E}">
        <p14:creationId xmlns:p14="http://schemas.microsoft.com/office/powerpoint/2010/main" val="306057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Historischer Überblick, Organisation, Aufgaben, Grundsätze</a:t>
            </a:r>
            <a:endParaRPr lang="fr-LU"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prstClr val="white"/>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LU"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270146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Sachschäden</a:t>
            </a:r>
            <a:endParaRPr lang="fr-LU" dirty="0"/>
          </a:p>
        </p:txBody>
      </p:sp>
      <p:sp>
        <p:nvSpPr>
          <p:cNvPr id="4" name="Content Placeholder 3"/>
          <p:cNvSpPr>
            <a:spLocks noGrp="1"/>
          </p:cNvSpPr>
          <p:nvPr>
            <p:ph sz="half" idx="2"/>
          </p:nvPr>
        </p:nvSpPr>
        <p:spPr>
          <a:xfrm>
            <a:off x="642820" y="1690688"/>
            <a:ext cx="6805247" cy="4235670"/>
          </a:xfrm>
        </p:spPr>
        <p:txBody>
          <a:bodyPr>
            <a:normAutofit fontScale="77500" lnSpcReduction="20000"/>
          </a:bodyPr>
          <a:lstStyle/>
          <a:p>
            <a:r>
              <a:rPr lang="de-DE" b="1" dirty="0" smtClean="0">
                <a:solidFill>
                  <a:srgbClr val="0C2D69"/>
                </a:solidFill>
              </a:rPr>
              <a:t>Nebensächlich </a:t>
            </a:r>
            <a:r>
              <a:rPr lang="de-DE" b="1" dirty="0">
                <a:solidFill>
                  <a:srgbClr val="0C2D69"/>
                </a:solidFill>
              </a:rPr>
              <a:t>zu einem Körperschaden entstandener Sachschaden </a:t>
            </a:r>
            <a:r>
              <a:rPr lang="de-DE" dirty="0"/>
              <a:t>(z.B. </a:t>
            </a:r>
            <a:r>
              <a:rPr lang="de-DE" dirty="0" smtClean="0"/>
              <a:t>Kleiderschaden)</a:t>
            </a:r>
          </a:p>
          <a:p>
            <a:r>
              <a:rPr lang="de-DE" b="1" dirty="0" smtClean="0">
                <a:solidFill>
                  <a:srgbClr val="0C2D69"/>
                </a:solidFill>
              </a:rPr>
              <a:t>Schaden </a:t>
            </a:r>
            <a:r>
              <a:rPr lang="de-DE" b="1" dirty="0">
                <a:solidFill>
                  <a:srgbClr val="0C2D69"/>
                </a:solidFill>
              </a:rPr>
              <a:t>an einem am Unfall beteiligten Fahrzeug</a:t>
            </a:r>
            <a:r>
              <a:rPr lang="de-DE" sz="2500" dirty="0"/>
              <a:t>, aber nur falls: </a:t>
            </a:r>
          </a:p>
          <a:p>
            <a:pPr marL="0" lvl="0" indent="0" eaLnBrk="0" fontAlgn="base" hangingPunct="0">
              <a:lnSpc>
                <a:spcPct val="110000"/>
              </a:lnSpc>
              <a:spcBef>
                <a:spcPct val="50000"/>
              </a:spcBef>
              <a:spcAft>
                <a:spcPct val="0"/>
              </a:spcAft>
              <a:buClr>
                <a:srgbClr val="0000CC"/>
              </a:buClr>
              <a:buSzPct val="75000"/>
              <a:buNone/>
              <a:defRPr/>
            </a:pPr>
            <a:r>
              <a:rPr lang="de-DE" sz="2500" dirty="0"/>
              <a:t> </a:t>
            </a:r>
            <a:r>
              <a:rPr lang="de-DE" sz="2500" dirty="0" smtClean="0"/>
              <a:t>   1</a:t>
            </a:r>
            <a:r>
              <a:rPr lang="de-DE" sz="2500" dirty="0"/>
              <a:t>. der Unfall auf einem öffentlichen Verkehrsweg </a:t>
            </a:r>
            <a:r>
              <a:rPr lang="de-DE" sz="2500" dirty="0" smtClean="0"/>
              <a:t>stattgefunden</a:t>
            </a:r>
            <a:br>
              <a:rPr lang="de-DE" sz="2500" dirty="0" smtClean="0"/>
            </a:br>
            <a:r>
              <a:rPr lang="de-DE" sz="2500" dirty="0" smtClean="0"/>
              <a:t>    hat</a:t>
            </a:r>
            <a:endParaRPr lang="de-DE" sz="2500" dirty="0"/>
          </a:p>
          <a:p>
            <a:pPr marL="0" lvl="0" indent="0" eaLnBrk="0" fontAlgn="base" hangingPunct="0">
              <a:lnSpc>
                <a:spcPct val="110000"/>
              </a:lnSpc>
              <a:spcBef>
                <a:spcPct val="50000"/>
              </a:spcBef>
              <a:spcAft>
                <a:spcPct val="0"/>
              </a:spcAft>
              <a:buClr>
                <a:srgbClr val="0000CC"/>
              </a:buClr>
              <a:buSzPct val="75000"/>
              <a:buNone/>
              <a:defRPr/>
            </a:pPr>
            <a:r>
              <a:rPr lang="de-DE" sz="2500" dirty="0"/>
              <a:t> </a:t>
            </a:r>
            <a:r>
              <a:rPr lang="de-DE" sz="2500" dirty="0" smtClean="0"/>
              <a:t>   2</a:t>
            </a:r>
            <a:r>
              <a:rPr lang="de-DE" sz="2500" dirty="0"/>
              <a:t>. sofern der Schaden nicht anderweitig entschädigungsfähig ist</a:t>
            </a:r>
          </a:p>
          <a:p>
            <a:pPr marL="0" lvl="0" indent="0" eaLnBrk="0" fontAlgn="base" hangingPunct="0">
              <a:lnSpc>
                <a:spcPct val="110000"/>
              </a:lnSpc>
              <a:spcBef>
                <a:spcPct val="50000"/>
              </a:spcBef>
              <a:spcAft>
                <a:spcPct val="0"/>
              </a:spcAft>
              <a:buClr>
                <a:srgbClr val="0000CC"/>
              </a:buClr>
              <a:buSzPct val="75000"/>
              <a:buNone/>
              <a:defRPr/>
            </a:pPr>
            <a:r>
              <a:rPr lang="de-DE" sz="2500" dirty="0"/>
              <a:t>Entschädigung aber immer Anwendung einer Selbstbeteiligung in Höhe von 2/3 des sozialen Mindestlohns. Es besteht keine Beweispflicht eines Körperschadens mehr.</a:t>
            </a:r>
          </a:p>
          <a:p>
            <a:pPr marL="0" lvl="0" indent="0" eaLnBrk="0" fontAlgn="base" hangingPunct="0">
              <a:lnSpc>
                <a:spcPct val="110000"/>
              </a:lnSpc>
              <a:spcBef>
                <a:spcPct val="50000"/>
              </a:spcBef>
              <a:spcAft>
                <a:spcPct val="0"/>
              </a:spcAft>
              <a:buClr>
                <a:srgbClr val="0000CC"/>
              </a:buClr>
              <a:buSzPct val="75000"/>
              <a:buNone/>
              <a:defRPr/>
            </a:pPr>
            <a:r>
              <a:rPr lang="de-DE" sz="2500" dirty="0"/>
              <a:t>―› Der Antrag auf Entschädigung eines Sachschadens ist binnen eines Jahres ab dem Unfalldatum zu stellen</a:t>
            </a:r>
          </a:p>
          <a:p>
            <a:endParaRPr lang="fr-LU" sz="2500" dirty="0"/>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pic>
        <p:nvPicPr>
          <p:cNvPr id="11" name="Content Placeholder 10"/>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725621" y="2151564"/>
            <a:ext cx="4157613" cy="27721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25148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03" y="404312"/>
            <a:ext cx="10515600" cy="1325563"/>
          </a:xfrm>
        </p:spPr>
        <p:txBody>
          <a:bodyPr>
            <a:normAutofit/>
          </a:bodyPr>
          <a:lstStyle/>
          <a:p>
            <a:r>
              <a:rPr lang="fr-CH" dirty="0" smtClean="0"/>
              <a:t>L</a:t>
            </a:r>
            <a:r>
              <a:rPr lang="de-DE" dirty="0" err="1"/>
              <a:t>eistungen</a:t>
            </a:r>
            <a:r>
              <a:rPr lang="de-DE" dirty="0"/>
              <a:t> während der </a:t>
            </a:r>
            <a:r>
              <a:rPr lang="de-DE" dirty="0" smtClean="0"/>
              <a:t>78 </a:t>
            </a:r>
            <a:r>
              <a:rPr lang="de-DE" dirty="0"/>
              <a:t>ersten Wochen</a:t>
            </a:r>
            <a:br>
              <a:rPr lang="de-DE" dirty="0"/>
            </a:br>
            <a:endParaRPr lang="fr-LU" dirty="0"/>
          </a:p>
        </p:txBody>
      </p:sp>
      <p:sp>
        <p:nvSpPr>
          <p:cNvPr id="3" name="Text Placeholder 2"/>
          <p:cNvSpPr>
            <a:spLocks noGrp="1"/>
          </p:cNvSpPr>
          <p:nvPr>
            <p:ph type="body" idx="1"/>
          </p:nvPr>
        </p:nvSpPr>
        <p:spPr>
          <a:xfrm>
            <a:off x="839787" y="1471906"/>
            <a:ext cx="5157787" cy="1305427"/>
          </a:xfrm>
        </p:spPr>
        <p:txBody>
          <a:bodyPr>
            <a:normAutofit fontScale="77500" lnSpcReduction="20000"/>
          </a:bodyPr>
          <a:lstStyle/>
          <a:p>
            <a:r>
              <a:rPr lang="de-DE" sz="2700" dirty="0" smtClean="0"/>
              <a:t>Während </a:t>
            </a:r>
            <a:r>
              <a:rPr lang="de-DE" sz="2700" dirty="0"/>
              <a:t>der ersten 13 Wochen nach dem Unfall, sofern die vorübergehende volle Erwerbsminderung auf einen Arbeitsunfall  zurückzuführen ist, besteht Lohnfortzahlung</a:t>
            </a:r>
            <a:r>
              <a:rPr lang="fr-LU" sz="2700" dirty="0"/>
              <a:t> </a:t>
            </a:r>
          </a:p>
        </p:txBody>
      </p:sp>
      <p:sp>
        <p:nvSpPr>
          <p:cNvPr id="4" name="Content Placeholder 3"/>
          <p:cNvSpPr>
            <a:spLocks noGrp="1"/>
          </p:cNvSpPr>
          <p:nvPr>
            <p:ph sz="half" idx="2"/>
          </p:nvPr>
        </p:nvSpPr>
        <p:spPr>
          <a:xfrm>
            <a:off x="839786" y="2812874"/>
            <a:ext cx="5157787" cy="2795832"/>
          </a:xfrm>
        </p:spPr>
        <p:txBody>
          <a:bodyPr>
            <a:normAutofit/>
          </a:bodyPr>
          <a:lstStyle/>
          <a:p>
            <a:pPr marL="0" indent="0" algn="just">
              <a:buNone/>
            </a:pPr>
            <a:r>
              <a:rPr lang="de-DE" sz="2300" dirty="0"/>
              <a:t>D</a:t>
            </a:r>
            <a:r>
              <a:rPr lang="de-DE" sz="2300" dirty="0" smtClean="0"/>
              <a:t>ie </a:t>
            </a:r>
            <a:r>
              <a:rPr lang="de-DE" sz="2300" dirty="0"/>
              <a:t>AAA </a:t>
            </a:r>
            <a:r>
              <a:rPr lang="de-DE" sz="2300" dirty="0" smtClean="0"/>
              <a:t>erstattet der </a:t>
            </a:r>
            <a:r>
              <a:rPr lang="de-DE" sz="2300" dirty="0"/>
              <a:t>„</a:t>
            </a:r>
            <a:r>
              <a:rPr lang="de-DE" sz="2300" dirty="0" err="1"/>
              <a:t>Mutualité</a:t>
            </a:r>
            <a:r>
              <a:rPr lang="de-DE" sz="2300" dirty="0"/>
              <a:t> des </a:t>
            </a:r>
            <a:r>
              <a:rPr lang="de-DE" sz="2300" dirty="0" err="1"/>
              <a:t>employeurs</a:t>
            </a:r>
            <a:r>
              <a:rPr lang="de-DE" sz="2300" dirty="0"/>
              <a:t>“ 80% </a:t>
            </a:r>
            <a:r>
              <a:rPr lang="de-DE" sz="2300" dirty="0" smtClean="0"/>
              <a:t>des Lohns</a:t>
            </a:r>
            <a:r>
              <a:rPr lang="de-DE" sz="2300" dirty="0"/>
              <a:t>, den diese dem Arbeitgeber erstattet </a:t>
            </a:r>
            <a:r>
              <a:rPr lang="de-DE" sz="2300" dirty="0" smtClean="0"/>
              <a:t>hat</a:t>
            </a:r>
          </a:p>
          <a:p>
            <a:pPr marL="0" indent="0">
              <a:buNone/>
            </a:pPr>
            <a:endParaRPr lang="fr-LU" dirty="0"/>
          </a:p>
        </p:txBody>
      </p:sp>
      <p:sp>
        <p:nvSpPr>
          <p:cNvPr id="5" name="Text Placeholder 4"/>
          <p:cNvSpPr>
            <a:spLocks noGrp="1"/>
          </p:cNvSpPr>
          <p:nvPr>
            <p:ph type="body" sz="quarter" idx="3"/>
          </p:nvPr>
        </p:nvSpPr>
        <p:spPr>
          <a:xfrm>
            <a:off x="6709610" y="1354100"/>
            <a:ext cx="5183188" cy="823912"/>
          </a:xfrm>
        </p:spPr>
        <p:txBody>
          <a:bodyPr>
            <a:normAutofit/>
          </a:bodyPr>
          <a:lstStyle/>
          <a:p>
            <a:r>
              <a:rPr lang="de-DE" sz="2100" dirty="0"/>
              <a:t>Nach den +/- 13 Wochen: Krankengeld</a:t>
            </a:r>
            <a:endParaRPr lang="fr-LU" sz="2100" dirty="0"/>
          </a:p>
        </p:txBody>
      </p:sp>
      <p:sp>
        <p:nvSpPr>
          <p:cNvPr id="6" name="Content Placeholder 5"/>
          <p:cNvSpPr>
            <a:spLocks noGrp="1"/>
          </p:cNvSpPr>
          <p:nvPr>
            <p:ph sz="quarter" idx="4"/>
          </p:nvPr>
        </p:nvSpPr>
        <p:spPr>
          <a:xfrm>
            <a:off x="6709610" y="2280789"/>
            <a:ext cx="5183188" cy="2580272"/>
          </a:xfrm>
        </p:spPr>
        <p:txBody>
          <a:bodyPr>
            <a:normAutofit fontScale="92500" lnSpcReduction="10000"/>
          </a:bodyPr>
          <a:lstStyle/>
          <a:p>
            <a:r>
              <a:rPr lang="de-DE" sz="2500" dirty="0" smtClean="0"/>
              <a:t>Berechnung </a:t>
            </a:r>
            <a:r>
              <a:rPr lang="de-DE" sz="2500" dirty="0"/>
              <a:t>und </a:t>
            </a:r>
            <a:r>
              <a:rPr lang="de-DE" sz="2500" dirty="0" smtClean="0"/>
              <a:t>Bedingungen: Nationale </a:t>
            </a:r>
            <a:r>
              <a:rPr lang="de-DE" sz="2500" dirty="0"/>
              <a:t>Gesundheitskasse (Begrenzung 	auf maximal </a:t>
            </a:r>
            <a:r>
              <a:rPr lang="de-DE" sz="2500" dirty="0" smtClean="0"/>
              <a:t>78 </a:t>
            </a:r>
            <a:r>
              <a:rPr lang="de-DE" sz="2500" dirty="0"/>
              <a:t>Wochen während eines </a:t>
            </a:r>
            <a:r>
              <a:rPr lang="de-DE" sz="2500" dirty="0" smtClean="0"/>
              <a:t>Referenzzeitraumes </a:t>
            </a:r>
            <a:r>
              <a:rPr lang="de-DE" sz="2500" dirty="0"/>
              <a:t>von </a:t>
            </a:r>
            <a:r>
              <a:rPr lang="de-DE" sz="2500" dirty="0" smtClean="0"/>
              <a:t>104 Wochen)</a:t>
            </a:r>
          </a:p>
          <a:p>
            <a:r>
              <a:rPr lang="de-DE" sz="2500" dirty="0" smtClean="0"/>
              <a:t>Zahlung </a:t>
            </a:r>
            <a:r>
              <a:rPr lang="de-DE" sz="2500" dirty="0"/>
              <a:t>durch die Nationale Gesundheitskasse für Rechnung und zu </a:t>
            </a:r>
            <a:r>
              <a:rPr lang="de-DE" sz="2500" dirty="0" smtClean="0"/>
              <a:t>Lasten der AAA</a:t>
            </a:r>
            <a:r>
              <a:rPr lang="fr-LU" dirty="0"/>
              <a:t>	</a:t>
            </a:r>
          </a:p>
          <a:p>
            <a:endParaRPr lang="fr-LU" dirty="0"/>
          </a:p>
        </p:txBody>
      </p:sp>
      <p:sp>
        <p:nvSpPr>
          <p:cNvPr id="8" name="Footer Placeholder 7"/>
          <p:cNvSpPr>
            <a:spLocks noGrp="1"/>
          </p:cNvSpPr>
          <p:nvPr>
            <p:ph type="ftr" sz="quarter" idx="11"/>
          </p:nvPr>
        </p:nvSpPr>
        <p:spPr/>
        <p:txBody>
          <a:bodyPr/>
          <a:lstStyle/>
          <a:p>
            <a:endParaRPr lang="fr-LU" dirty="0"/>
          </a:p>
        </p:txBody>
      </p:sp>
      <p:sp>
        <p:nvSpPr>
          <p:cNvPr id="9" name="Slide Number Placeholder 8"/>
          <p:cNvSpPr>
            <a:spLocks noGrp="1"/>
          </p:cNvSpPr>
          <p:nvPr>
            <p:ph type="sldNum" sz="quarter" idx="12"/>
          </p:nvPr>
        </p:nvSpPr>
        <p:spPr/>
        <p:txBody>
          <a:bodyPr/>
          <a:lstStyle/>
          <a:p>
            <a:fld id="{E18F1365-6A11-4D2C-A586-41215F74B123}" type="slidenum">
              <a:rPr lang="fr-LU" smtClean="0"/>
              <a:pPr/>
              <a:t>41</a:t>
            </a:fld>
            <a:endParaRPr lang="fr-LU"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0316" y="4261881"/>
            <a:ext cx="3440915" cy="22977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45265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Renten</a:t>
            </a:r>
            <a:endParaRPr lang="fr-LU" sz="3200" dirty="0"/>
          </a:p>
        </p:txBody>
      </p:sp>
      <p:sp>
        <p:nvSpPr>
          <p:cNvPr id="3" name="Content Placeholder 2"/>
          <p:cNvSpPr>
            <a:spLocks noGrp="1"/>
          </p:cNvSpPr>
          <p:nvPr>
            <p:ph idx="1"/>
          </p:nvPr>
        </p:nvSpPr>
        <p:spPr>
          <a:xfrm>
            <a:off x="838200" y="1546990"/>
            <a:ext cx="10515600" cy="5012072"/>
          </a:xfrm>
        </p:spPr>
        <p:txBody>
          <a:bodyPr>
            <a:normAutofit fontScale="70000" lnSpcReduction="20000"/>
          </a:bodyPr>
          <a:lstStyle/>
          <a:p>
            <a:pPr marL="0" indent="0">
              <a:buNone/>
            </a:pPr>
            <a:r>
              <a:rPr lang="fr-LU" b="1" dirty="0" err="1" smtClean="0">
                <a:solidFill>
                  <a:srgbClr val="0C2D69"/>
                </a:solidFill>
              </a:rPr>
              <a:t>Vollrente</a:t>
            </a:r>
            <a:endParaRPr lang="fr-LU" b="1" dirty="0">
              <a:solidFill>
                <a:srgbClr val="0C2D69"/>
              </a:solidFill>
            </a:endParaRPr>
          </a:p>
          <a:p>
            <a:r>
              <a:rPr lang="de-DE" dirty="0" smtClean="0"/>
              <a:t>Ende </a:t>
            </a:r>
            <a:r>
              <a:rPr lang="de-DE" dirty="0"/>
              <a:t>des Anspruchs oder kein Anspruch auf </a:t>
            </a:r>
            <a:r>
              <a:rPr lang="de-DE" dirty="0" smtClean="0"/>
              <a:t>Krankengeld</a:t>
            </a:r>
          </a:p>
          <a:p>
            <a:r>
              <a:rPr lang="de-DE" dirty="0" smtClean="0"/>
              <a:t>volle </a:t>
            </a:r>
            <a:r>
              <a:rPr lang="de-DE" dirty="0"/>
              <a:t>unfallbedingte </a:t>
            </a:r>
            <a:r>
              <a:rPr lang="de-DE" dirty="0" smtClean="0"/>
              <a:t>Erwerbsminderung</a:t>
            </a:r>
          </a:p>
          <a:p>
            <a:r>
              <a:rPr lang="de-DE" dirty="0" smtClean="0"/>
              <a:t>keine Fortzahlung des Lohns</a:t>
            </a:r>
          </a:p>
          <a:p>
            <a:pPr marL="0" indent="0">
              <a:buNone/>
            </a:pPr>
            <a:endParaRPr lang="de-DE" dirty="0"/>
          </a:p>
          <a:p>
            <a:pPr marL="0" indent="0">
              <a:buNone/>
            </a:pPr>
            <a:r>
              <a:rPr lang="fr-LU" b="1" dirty="0" err="1" smtClean="0">
                <a:solidFill>
                  <a:srgbClr val="0C2D69"/>
                </a:solidFill>
              </a:rPr>
              <a:t>Teilrente</a:t>
            </a:r>
            <a:endParaRPr lang="fr-LU" b="1" dirty="0">
              <a:solidFill>
                <a:srgbClr val="0C2D69"/>
              </a:solidFill>
            </a:endParaRPr>
          </a:p>
          <a:p>
            <a:r>
              <a:rPr lang="de-DE" dirty="0" smtClean="0"/>
              <a:t>Lohnausfall </a:t>
            </a:r>
            <a:r>
              <a:rPr lang="de-DE" dirty="0"/>
              <a:t>aufgrund der </a:t>
            </a:r>
            <a:r>
              <a:rPr lang="de-DE" dirty="0" smtClean="0"/>
              <a:t>Unfallfolgen</a:t>
            </a:r>
          </a:p>
          <a:p>
            <a:r>
              <a:rPr lang="de-DE" dirty="0" smtClean="0"/>
              <a:t>Lohnausfall </a:t>
            </a:r>
            <a:r>
              <a:rPr lang="de-DE" dirty="0"/>
              <a:t>von mindestens 10% bei Wiederaufnahme einer Tätigkeit    </a:t>
            </a:r>
            <a:endParaRPr lang="de-DE" dirty="0" smtClean="0"/>
          </a:p>
          <a:p>
            <a:r>
              <a:rPr lang="de-DE" dirty="0" smtClean="0"/>
              <a:t>vorübergehende </a:t>
            </a:r>
            <a:r>
              <a:rPr lang="de-DE" dirty="0"/>
              <a:t>teilweise Erwerbsminderung von mindestens 10% zum  Zeitpunkt der </a:t>
            </a:r>
            <a:r>
              <a:rPr lang="de-DE" dirty="0" smtClean="0"/>
              <a:t>Konsolidierung</a:t>
            </a:r>
          </a:p>
          <a:p>
            <a:endParaRPr lang="de-DE" dirty="0"/>
          </a:p>
          <a:p>
            <a:pPr marL="0" indent="0">
              <a:buNone/>
            </a:pPr>
            <a:r>
              <a:rPr lang="de-DE" b="1" dirty="0">
                <a:solidFill>
                  <a:srgbClr val="0C2D69"/>
                </a:solidFill>
              </a:rPr>
              <a:t>Übergangsrente</a:t>
            </a:r>
            <a:r>
              <a:rPr lang="fr-LU" b="1" dirty="0">
                <a:solidFill>
                  <a:srgbClr val="0C2D69"/>
                </a:solidFill>
              </a:rPr>
              <a:t> </a:t>
            </a:r>
            <a:r>
              <a:rPr lang="fr-LU" b="1" dirty="0" err="1">
                <a:solidFill>
                  <a:srgbClr val="0C2D69"/>
                </a:solidFill>
              </a:rPr>
              <a:t>bei</a:t>
            </a:r>
            <a:r>
              <a:rPr lang="fr-LU" b="1" dirty="0">
                <a:solidFill>
                  <a:srgbClr val="0C2D69"/>
                </a:solidFill>
              </a:rPr>
              <a:t> </a:t>
            </a:r>
            <a:r>
              <a:rPr lang="fr-LU" b="1" dirty="0" err="1" smtClean="0">
                <a:solidFill>
                  <a:srgbClr val="0C2D69"/>
                </a:solidFill>
              </a:rPr>
              <a:t>Umschulung</a:t>
            </a:r>
            <a:endParaRPr lang="fr-LU" b="1" dirty="0">
              <a:solidFill>
                <a:srgbClr val="0C2D69"/>
              </a:solidFill>
            </a:endParaRPr>
          </a:p>
          <a:p>
            <a:r>
              <a:rPr lang="de-DE" dirty="0" smtClean="0"/>
              <a:t>Unfallbedingte </a:t>
            </a:r>
            <a:r>
              <a:rPr lang="de-DE" dirty="0"/>
              <a:t>Unfähigkeit, den letzten Arbeitsposten </a:t>
            </a:r>
            <a:r>
              <a:rPr lang="de-DE" dirty="0" smtClean="0"/>
              <a:t>auszuüben</a:t>
            </a:r>
          </a:p>
          <a:p>
            <a:r>
              <a:rPr lang="de-DE" dirty="0" smtClean="0"/>
              <a:t>ersetzt </a:t>
            </a:r>
            <a:r>
              <a:rPr lang="de-DE" dirty="0"/>
              <a:t>Arbeitslosengeld + Übergangsentschädigung bis zur </a:t>
            </a:r>
            <a:r>
              <a:rPr lang="de-DE" dirty="0" smtClean="0"/>
              <a:t>Wiedereingliederung</a:t>
            </a:r>
          </a:p>
          <a:p>
            <a:r>
              <a:rPr lang="de-DE" dirty="0" smtClean="0"/>
              <a:t>Meldung </a:t>
            </a:r>
            <a:r>
              <a:rPr lang="de-DE" dirty="0"/>
              <a:t>als Arbeitsuchender beim Arbeitsamt + </a:t>
            </a:r>
            <a:r>
              <a:rPr lang="de-DE" dirty="0" err="1" smtClean="0"/>
              <a:t>Umschulungsma</a:t>
            </a:r>
            <a:r>
              <a:rPr lang="el-GR" dirty="0"/>
              <a:t>β</a:t>
            </a:r>
            <a:r>
              <a:rPr lang="de-DE" dirty="0" smtClean="0"/>
              <a:t>nahmen</a:t>
            </a:r>
            <a:endParaRPr lang="de-DE" dirty="0"/>
          </a:p>
          <a:p>
            <a:r>
              <a:rPr lang="de-DE" dirty="0" smtClean="0"/>
              <a:t>vorübergehende </a:t>
            </a:r>
            <a:r>
              <a:rPr lang="de-DE" dirty="0"/>
              <a:t>teilweise Erwerbsminderung von mindestens 10% zum  Zeitpunkt der Konsolidierung</a:t>
            </a:r>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42</a:t>
            </a:fld>
            <a:endParaRPr lang="fr-L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8807" y="2799237"/>
            <a:ext cx="1526393" cy="11451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0919" r="8754"/>
          <a:stretch/>
        </p:blipFill>
        <p:spPr>
          <a:xfrm>
            <a:off x="7520785" y="1546990"/>
            <a:ext cx="1687259" cy="9748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5406" y="4667091"/>
            <a:ext cx="1729794" cy="1153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51436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96" y="100852"/>
            <a:ext cx="11008743" cy="1325563"/>
          </a:xfrm>
        </p:spPr>
        <p:txBody>
          <a:bodyPr/>
          <a:lstStyle/>
          <a:p>
            <a:r>
              <a:rPr lang="fr-LU" dirty="0" err="1" smtClean="0"/>
              <a:t>Entschädigungen</a:t>
            </a:r>
            <a:r>
              <a:rPr lang="fr-LU" dirty="0" smtClean="0"/>
              <a:t> </a:t>
            </a:r>
            <a:r>
              <a:rPr lang="fr-LU" dirty="0" err="1" smtClean="0"/>
              <a:t>für</a:t>
            </a:r>
            <a:r>
              <a:rPr lang="fr-LU" dirty="0" smtClean="0"/>
              <a:t> </a:t>
            </a:r>
            <a:r>
              <a:rPr lang="fr-LU" dirty="0" err="1" smtClean="0"/>
              <a:t>Nichtvermögensschäden</a:t>
            </a:r>
            <a:endParaRPr lang="fr-LU" dirty="0"/>
          </a:p>
        </p:txBody>
      </p:sp>
      <p:sp>
        <p:nvSpPr>
          <p:cNvPr id="3" name="Content Placeholder 2"/>
          <p:cNvSpPr>
            <a:spLocks noGrp="1"/>
          </p:cNvSpPr>
          <p:nvPr>
            <p:ph idx="1"/>
          </p:nvPr>
        </p:nvSpPr>
        <p:spPr>
          <a:xfrm>
            <a:off x="417829" y="1266457"/>
            <a:ext cx="8866848" cy="5275019"/>
          </a:xfrm>
        </p:spPr>
        <p:txBody>
          <a:bodyPr>
            <a:normAutofit/>
          </a:bodyPr>
          <a:lstStyle/>
          <a:p>
            <a:pPr marL="0" indent="0">
              <a:buNone/>
            </a:pPr>
            <a:r>
              <a:rPr lang="de-DE" sz="1800" b="1" dirty="0" smtClean="0">
                <a:solidFill>
                  <a:srgbClr val="0C2D69"/>
                </a:solidFill>
              </a:rPr>
              <a:t>Entschädigung </a:t>
            </a:r>
            <a:r>
              <a:rPr lang="de-DE" sz="1800" b="1" dirty="0">
                <a:solidFill>
                  <a:srgbClr val="0C2D69"/>
                </a:solidFill>
              </a:rPr>
              <a:t>für physiologischen Schaden und Beeinträchtigung des Wohlbefindens</a:t>
            </a:r>
            <a:r>
              <a:rPr lang="fr-LU" sz="1800" b="1" dirty="0">
                <a:solidFill>
                  <a:srgbClr val="0C2D69"/>
                </a:solidFill>
              </a:rPr>
              <a:t> </a:t>
            </a:r>
            <a:r>
              <a:rPr lang="de-DE" sz="1800" b="1" dirty="0">
                <a:solidFill>
                  <a:srgbClr val="0C2D69"/>
                </a:solidFill>
              </a:rPr>
              <a:t>(Art. 119</a:t>
            </a:r>
            <a:r>
              <a:rPr lang="de-DE" sz="1800" b="1" dirty="0" smtClean="0">
                <a:solidFill>
                  <a:srgbClr val="0C2D69"/>
                </a:solidFill>
              </a:rPr>
              <a:t>)</a:t>
            </a:r>
          </a:p>
          <a:p>
            <a:pPr marL="0" indent="0">
              <a:buNone/>
            </a:pPr>
            <a:r>
              <a:rPr lang="de-DE" sz="1800" dirty="0"/>
              <a:t>Der Betrag ist abhängig vom zurückbehaltenen endgültigen Grad der Erwerbsminderung (Entschädigung in Form von Kapital sofern dauernde teilweise Erwerbsminderung ≤ 20%, ansonsten monatliche Rente)</a:t>
            </a:r>
          </a:p>
          <a:p>
            <a:pPr marL="0" indent="0">
              <a:buNone/>
            </a:pPr>
            <a:endParaRPr lang="fr-LU" sz="1800" dirty="0"/>
          </a:p>
          <a:p>
            <a:pPr marL="0" indent="0">
              <a:buClr>
                <a:srgbClr val="0000CC"/>
              </a:buClr>
              <a:buNone/>
              <a:defRPr/>
            </a:pPr>
            <a:r>
              <a:rPr lang="de-DE" sz="1800" b="1" dirty="0">
                <a:solidFill>
                  <a:srgbClr val="0C2D69"/>
                </a:solidFill>
              </a:rPr>
              <a:t>Entschädigung für erlittene moralische Schmerzen  (nur im Fall einer dauerhaften </a:t>
            </a:r>
            <a:r>
              <a:rPr lang="de-DE" sz="1800" b="1" dirty="0" smtClean="0">
                <a:solidFill>
                  <a:srgbClr val="0C2D69"/>
                </a:solidFill>
              </a:rPr>
              <a:t>Erwerbsminderung)</a:t>
            </a:r>
          </a:p>
          <a:p>
            <a:pPr marL="0" indent="0">
              <a:buClr>
                <a:srgbClr val="0000CC"/>
              </a:buClr>
              <a:buNone/>
              <a:defRPr/>
            </a:pPr>
            <a:r>
              <a:rPr lang="de-DE" sz="1800" dirty="0" smtClean="0"/>
              <a:t>Sie </a:t>
            </a:r>
            <a:r>
              <a:rPr lang="de-DE" sz="1800" dirty="0"/>
              <a:t>entschädigt die bis zur Konsolidierung erlittenen Schmerzen. Pauschalbetrag: </a:t>
            </a:r>
            <a:r>
              <a:rPr lang="de-DE" sz="1800" dirty="0" err="1"/>
              <a:t>gro</a:t>
            </a:r>
            <a:r>
              <a:rPr lang="el-GR" sz="1800" dirty="0"/>
              <a:t>β</a:t>
            </a:r>
            <a:r>
              <a:rPr lang="fr-LU" sz="1800" dirty="0" err="1"/>
              <a:t>herzogliche</a:t>
            </a:r>
            <a:r>
              <a:rPr lang="fr-LU" sz="1800" dirty="0"/>
              <a:t> </a:t>
            </a:r>
            <a:r>
              <a:rPr lang="fr-LU" sz="1800" dirty="0" err="1"/>
              <a:t>Verordnung</a:t>
            </a:r>
            <a:r>
              <a:rPr lang="fr-LU" sz="1800" dirty="0"/>
              <a:t> </a:t>
            </a:r>
            <a:r>
              <a:rPr lang="fr-LU" sz="1800" dirty="0" err="1"/>
              <a:t>vom</a:t>
            </a:r>
            <a:r>
              <a:rPr lang="fr-LU" sz="1800" dirty="0"/>
              <a:t> 17.12.2010 (1: </a:t>
            </a:r>
            <a:r>
              <a:rPr lang="fr-LU" sz="1800" u="sng" dirty="0"/>
              <a:t>88€</a:t>
            </a:r>
            <a:r>
              <a:rPr lang="fr-LU" sz="1800" dirty="0"/>
              <a:t> - 7: </a:t>
            </a:r>
            <a:r>
              <a:rPr lang="fr-LU" sz="1800" u="sng" dirty="0"/>
              <a:t>7.297€</a:t>
            </a:r>
            <a:r>
              <a:rPr lang="fr-LU" sz="1800" dirty="0"/>
              <a:t> </a:t>
            </a:r>
            <a:r>
              <a:rPr lang="fr-LU" sz="1800" dirty="0" err="1"/>
              <a:t>Indexziffer</a:t>
            </a:r>
            <a:r>
              <a:rPr lang="fr-LU" sz="1800" dirty="0"/>
              <a:t> 100)</a:t>
            </a:r>
            <a:endParaRPr lang="de-DE" sz="1800" dirty="0"/>
          </a:p>
          <a:p>
            <a:pPr marL="0" indent="0">
              <a:buNone/>
            </a:pPr>
            <a:endParaRPr lang="fr-LU" sz="1800" dirty="0"/>
          </a:p>
          <a:p>
            <a:pPr marL="0" lvl="0" indent="0" eaLnBrk="0" fontAlgn="base" hangingPunct="0">
              <a:lnSpc>
                <a:spcPct val="70000"/>
              </a:lnSpc>
              <a:spcBef>
                <a:spcPct val="30000"/>
              </a:spcBef>
              <a:spcAft>
                <a:spcPct val="0"/>
              </a:spcAft>
              <a:buClr>
                <a:srgbClr val="0000CC"/>
              </a:buClr>
              <a:buSzPct val="75000"/>
              <a:buNone/>
              <a:defRPr/>
            </a:pPr>
            <a:r>
              <a:rPr lang="de-DE" sz="1800" b="1" dirty="0">
                <a:solidFill>
                  <a:srgbClr val="0C2D69"/>
                </a:solidFill>
              </a:rPr>
              <a:t>Entschädigung für Entstellungsschaden (nur im Fall einer dauerhaften </a:t>
            </a:r>
            <a:r>
              <a:rPr lang="de-DE" sz="1800" b="1" dirty="0" smtClean="0">
                <a:solidFill>
                  <a:srgbClr val="0C2D69"/>
                </a:solidFill>
              </a:rPr>
              <a:t>Erwerbsminderung)</a:t>
            </a:r>
          </a:p>
          <a:p>
            <a:pPr marL="0" lvl="0" indent="0" eaLnBrk="0" fontAlgn="base" hangingPunct="0">
              <a:lnSpc>
                <a:spcPct val="70000"/>
              </a:lnSpc>
              <a:spcBef>
                <a:spcPct val="30000"/>
              </a:spcBef>
              <a:spcAft>
                <a:spcPct val="0"/>
              </a:spcAft>
              <a:buClr>
                <a:srgbClr val="0000CC"/>
              </a:buClr>
              <a:buSzPct val="75000"/>
              <a:buNone/>
              <a:defRPr/>
            </a:pPr>
            <a:r>
              <a:rPr lang="de-DE" sz="1800" dirty="0" smtClean="0"/>
              <a:t>Sie </a:t>
            </a:r>
            <a:r>
              <a:rPr lang="de-DE" sz="1800" dirty="0"/>
              <a:t>entschädigt den erlittenen Schaden aufgrund einer Entstellung infolge von Folgeschäden, z.B. Narben, Gehbehinderungen, Amputationen und Prothesen. Pauschalbetrag: </a:t>
            </a:r>
            <a:r>
              <a:rPr lang="de-DE" sz="1800" dirty="0" err="1"/>
              <a:t>gro</a:t>
            </a:r>
            <a:r>
              <a:rPr lang="el-GR" sz="1800" dirty="0"/>
              <a:t>β</a:t>
            </a:r>
            <a:r>
              <a:rPr lang="fr-LU" sz="1800" dirty="0" err="1"/>
              <a:t>herzogliche</a:t>
            </a:r>
            <a:r>
              <a:rPr lang="fr-LU" sz="1800" dirty="0"/>
              <a:t> </a:t>
            </a:r>
            <a:r>
              <a:rPr lang="fr-LU" sz="1800" dirty="0" err="1"/>
              <a:t>Verordnung</a:t>
            </a:r>
            <a:r>
              <a:rPr lang="fr-LU" sz="1800" dirty="0"/>
              <a:t> </a:t>
            </a:r>
            <a:r>
              <a:rPr lang="fr-LU" sz="1800" dirty="0" err="1"/>
              <a:t>vom</a:t>
            </a:r>
            <a:r>
              <a:rPr lang="fr-LU" sz="1800" dirty="0"/>
              <a:t> 17.12.2010 (1</a:t>
            </a:r>
            <a:r>
              <a:rPr lang="pl-PL" sz="1800" dirty="0"/>
              <a:t>:</a:t>
            </a:r>
            <a:r>
              <a:rPr lang="fr-LU" sz="1800" dirty="0"/>
              <a:t> </a:t>
            </a:r>
            <a:r>
              <a:rPr lang="fr-LU" sz="1800" u="sng" dirty="0"/>
              <a:t>58</a:t>
            </a:r>
            <a:r>
              <a:rPr lang="pl-PL" sz="1800" u="sng" dirty="0"/>
              <a:t>€</a:t>
            </a:r>
            <a:r>
              <a:rPr lang="pl-PL" sz="1800" dirty="0"/>
              <a:t> - 7: </a:t>
            </a:r>
            <a:r>
              <a:rPr lang="fr-LU" sz="1800" u="sng" dirty="0"/>
              <a:t>7.297</a:t>
            </a:r>
            <a:r>
              <a:rPr lang="pl-PL" sz="1800" u="sng" dirty="0"/>
              <a:t>€</a:t>
            </a:r>
            <a:r>
              <a:rPr lang="pl-PL" sz="1800" dirty="0"/>
              <a:t> </a:t>
            </a:r>
            <a:r>
              <a:rPr lang="fr-LU" sz="1800" dirty="0" err="1"/>
              <a:t>Indexziffer</a:t>
            </a:r>
            <a:r>
              <a:rPr lang="fr-LU" sz="1800" dirty="0"/>
              <a:t> 100)</a:t>
            </a:r>
          </a:p>
          <a:p>
            <a:pPr lvl="1" eaLnBrk="0" fontAlgn="base" hangingPunct="0">
              <a:lnSpc>
                <a:spcPct val="115000"/>
              </a:lnSpc>
              <a:spcBef>
                <a:spcPct val="30000"/>
              </a:spcBef>
              <a:spcAft>
                <a:spcPct val="0"/>
              </a:spcAft>
              <a:buSzPct val="100000"/>
              <a:buNone/>
              <a:defRPr/>
            </a:pPr>
            <a:r>
              <a:rPr lang="fr-LU" sz="1800" dirty="0"/>
              <a:t>-&gt; Der </a:t>
            </a:r>
            <a:r>
              <a:rPr lang="fr-LU" sz="1800" dirty="0" err="1"/>
              <a:t>Antrag</a:t>
            </a:r>
            <a:r>
              <a:rPr lang="fr-LU" sz="1800" dirty="0"/>
              <a:t> </a:t>
            </a:r>
            <a:r>
              <a:rPr lang="fr-LU" sz="1800" dirty="0" err="1"/>
              <a:t>ist</a:t>
            </a:r>
            <a:r>
              <a:rPr lang="fr-LU" sz="1800" dirty="0"/>
              <a:t> </a:t>
            </a:r>
            <a:r>
              <a:rPr lang="fr-LU" sz="1800" dirty="0" err="1"/>
              <a:t>binnen</a:t>
            </a:r>
            <a:r>
              <a:rPr lang="fr-LU" sz="1800" dirty="0"/>
              <a:t> </a:t>
            </a:r>
            <a:r>
              <a:rPr lang="fr-LU" sz="1800" dirty="0" err="1"/>
              <a:t>einer</a:t>
            </a:r>
            <a:r>
              <a:rPr lang="fr-LU" sz="1800" dirty="0"/>
              <a:t> </a:t>
            </a:r>
            <a:r>
              <a:rPr lang="fr-LU" sz="1800" dirty="0" err="1"/>
              <a:t>Frist</a:t>
            </a:r>
            <a:r>
              <a:rPr lang="fr-LU" sz="1800" dirty="0"/>
              <a:t> </a:t>
            </a:r>
            <a:r>
              <a:rPr lang="fr-LU" sz="1800" dirty="0" err="1"/>
              <a:t>von</a:t>
            </a:r>
            <a:r>
              <a:rPr lang="fr-LU" sz="1800" dirty="0"/>
              <a:t> 3 </a:t>
            </a:r>
            <a:r>
              <a:rPr lang="fr-LU" sz="1800" dirty="0" err="1"/>
              <a:t>Jahren</a:t>
            </a:r>
            <a:r>
              <a:rPr lang="fr-LU" sz="1800" dirty="0"/>
              <a:t> ab der </a:t>
            </a:r>
            <a:r>
              <a:rPr lang="fr-LU" sz="1800" dirty="0" err="1"/>
              <a:t>Konsolidierung</a:t>
            </a:r>
            <a:r>
              <a:rPr lang="fr-LU" sz="1800" dirty="0"/>
              <a:t> </a:t>
            </a:r>
            <a:r>
              <a:rPr lang="fr-LU" sz="1800" dirty="0" err="1"/>
              <a:t>zu</a:t>
            </a:r>
            <a:r>
              <a:rPr lang="fr-LU" sz="1800" dirty="0"/>
              <a:t> </a:t>
            </a:r>
            <a:r>
              <a:rPr lang="fr-LU" sz="1800" dirty="0" err="1"/>
              <a:t>stellen</a:t>
            </a:r>
            <a:endParaRPr lang="de-DE" sz="1800"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5101" y="5020170"/>
            <a:ext cx="1650407" cy="1100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2330" y="3363046"/>
            <a:ext cx="1623178" cy="10818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9729" y="1844294"/>
            <a:ext cx="1595779" cy="10649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341201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320675"/>
            <a:ext cx="10515600" cy="1325563"/>
          </a:xfrm>
        </p:spPr>
        <p:txBody>
          <a:bodyPr/>
          <a:lstStyle/>
          <a:p>
            <a:r>
              <a:rPr lang="de-DE" dirty="0" smtClean="0"/>
              <a:t>Leistungen </a:t>
            </a:r>
            <a:r>
              <a:rPr lang="de-DE" dirty="0"/>
              <a:t>zu Gunsten der Hinterbliebenen</a:t>
            </a:r>
            <a:endParaRPr lang="fr-LU" dirty="0"/>
          </a:p>
        </p:txBody>
      </p:sp>
      <p:sp>
        <p:nvSpPr>
          <p:cNvPr id="3" name="Content Placeholder 2"/>
          <p:cNvSpPr>
            <a:spLocks noGrp="1"/>
          </p:cNvSpPr>
          <p:nvPr>
            <p:ph idx="1"/>
          </p:nvPr>
        </p:nvSpPr>
        <p:spPr/>
        <p:txBody>
          <a:bodyPr>
            <a:normAutofit fontScale="92500" lnSpcReduction="20000"/>
          </a:bodyPr>
          <a:lstStyle/>
          <a:p>
            <a:r>
              <a:rPr lang="de-DE" sz="2400" b="1" dirty="0" smtClean="0">
                <a:solidFill>
                  <a:srgbClr val="0C2D69"/>
                </a:solidFill>
              </a:rPr>
              <a:t>Hinterbliebenenrente </a:t>
            </a:r>
            <a:r>
              <a:rPr lang="de-DE" sz="2400" b="1" dirty="0">
                <a:solidFill>
                  <a:srgbClr val="0C2D69"/>
                </a:solidFill>
              </a:rPr>
              <a:t>für den überlebenden Ehegatten / Partner</a:t>
            </a:r>
          </a:p>
          <a:p>
            <a:pPr marL="0" lvl="0" indent="0" eaLnBrk="0" fontAlgn="base" hangingPunct="0">
              <a:spcBef>
                <a:spcPct val="30000"/>
              </a:spcBef>
              <a:spcAft>
                <a:spcPct val="0"/>
              </a:spcAft>
              <a:buClr>
                <a:srgbClr val="0000CC"/>
              </a:buClr>
              <a:buSzPct val="75000"/>
              <a:buNone/>
              <a:defRPr/>
            </a:pPr>
            <a:r>
              <a:rPr lang="de-DE" sz="2400" dirty="0"/>
              <a:t>    (Zulage bei der Hinterbliebenenrente durch die Pensionskasse, aber</a:t>
            </a:r>
          </a:p>
          <a:p>
            <a:pPr marL="0" lvl="0" indent="0" eaLnBrk="0" fontAlgn="base" hangingPunct="0">
              <a:spcBef>
                <a:spcPct val="30000"/>
              </a:spcBef>
              <a:spcAft>
                <a:spcPct val="0"/>
              </a:spcAft>
              <a:buClr>
                <a:srgbClr val="0000CC"/>
              </a:buClr>
              <a:buSzPct val="75000"/>
              <a:buNone/>
              <a:defRPr/>
            </a:pPr>
            <a:r>
              <a:rPr lang="de-DE" sz="2400" dirty="0"/>
              <a:t>     für Rechnung und Kosten der AAA)</a:t>
            </a:r>
          </a:p>
          <a:p>
            <a:r>
              <a:rPr lang="de-DE" sz="2400" b="1" dirty="0">
                <a:solidFill>
                  <a:srgbClr val="0C2D69"/>
                </a:solidFill>
              </a:rPr>
              <a:t>Waisenrente </a:t>
            </a:r>
            <a:r>
              <a:rPr lang="de-DE" sz="2400" dirty="0" smtClean="0"/>
              <a:t>(Zulage bei der Hinterbliebenenrente)</a:t>
            </a:r>
          </a:p>
          <a:p>
            <a:r>
              <a:rPr lang="de-DE" sz="2400" b="1" dirty="0" smtClean="0">
                <a:solidFill>
                  <a:srgbClr val="0C2D69"/>
                </a:solidFill>
              </a:rPr>
              <a:t>Entschädigung </a:t>
            </a:r>
            <a:r>
              <a:rPr lang="de-DE" sz="2400" b="1" dirty="0">
                <a:solidFill>
                  <a:srgbClr val="0C2D69"/>
                </a:solidFill>
              </a:rPr>
              <a:t>für immateriellen Schaden </a:t>
            </a:r>
            <a:r>
              <a:rPr lang="de-DE" sz="2400" dirty="0"/>
              <a:t>(</a:t>
            </a:r>
            <a:r>
              <a:rPr lang="de-DE" sz="2400" dirty="0" smtClean="0"/>
              <a:t>Pauschalbertrag: großherzogliche Verordnung </a:t>
            </a:r>
            <a:r>
              <a:rPr lang="de-DE" sz="2400" dirty="0"/>
              <a:t>vom 17.12.2010) für</a:t>
            </a:r>
          </a:p>
          <a:p>
            <a:pPr lvl="0">
              <a:buClr>
                <a:srgbClr val="0000CC"/>
              </a:buClr>
              <a:buNone/>
              <a:defRPr/>
            </a:pPr>
            <a:r>
              <a:rPr lang="de-DE" sz="2400" dirty="0"/>
              <a:t>		- </a:t>
            </a:r>
            <a:r>
              <a:rPr lang="de-DE" sz="2400" dirty="0" smtClean="0"/>
              <a:t>Ehegatten </a:t>
            </a:r>
            <a:r>
              <a:rPr lang="de-DE" sz="2400" dirty="0"/>
              <a:t>und Partner (</a:t>
            </a:r>
            <a:r>
              <a:rPr lang="fr-LU" sz="2400" u="sng" dirty="0" smtClean="0"/>
              <a:t>3.649 €</a:t>
            </a:r>
            <a:r>
              <a:rPr lang="de-DE" sz="2400" dirty="0" smtClean="0"/>
              <a:t> </a:t>
            </a:r>
            <a:r>
              <a:rPr lang="de-DE" sz="2400" dirty="0"/>
              <a:t>Indexziffer 100)</a:t>
            </a:r>
          </a:p>
          <a:p>
            <a:pPr lvl="0">
              <a:buClr>
                <a:srgbClr val="0000CC"/>
              </a:buClr>
              <a:buNone/>
              <a:defRPr/>
            </a:pPr>
            <a:r>
              <a:rPr lang="de-DE" sz="2400" dirty="0"/>
              <a:t>		- Waisen (</a:t>
            </a:r>
            <a:r>
              <a:rPr lang="fr-LU" sz="2400" u="sng" dirty="0"/>
              <a:t>3.649 </a:t>
            </a:r>
            <a:r>
              <a:rPr lang="de-DE" sz="2400" u="sng" dirty="0"/>
              <a:t>€</a:t>
            </a:r>
            <a:r>
              <a:rPr lang="de-DE" sz="2400" dirty="0"/>
              <a:t> Indexziffer 100)</a:t>
            </a:r>
          </a:p>
          <a:p>
            <a:pPr lvl="0">
              <a:buClr>
                <a:srgbClr val="0000CC"/>
              </a:buClr>
              <a:buNone/>
              <a:defRPr/>
            </a:pPr>
            <a:r>
              <a:rPr lang="de-DE" sz="2400" dirty="0"/>
              <a:t>		- Vater und Mutter (</a:t>
            </a:r>
            <a:r>
              <a:rPr lang="fr-LU" sz="2400" u="sng" dirty="0" smtClean="0"/>
              <a:t>2.189 </a:t>
            </a:r>
            <a:r>
              <a:rPr lang="de-DE" sz="2400" u="sng" dirty="0" smtClean="0"/>
              <a:t>€</a:t>
            </a:r>
            <a:r>
              <a:rPr lang="de-DE" sz="2400" dirty="0" smtClean="0"/>
              <a:t> </a:t>
            </a:r>
            <a:r>
              <a:rPr lang="de-DE" sz="2400" dirty="0"/>
              <a:t>Indexziffer 100)</a:t>
            </a:r>
          </a:p>
          <a:p>
            <a:pPr marL="285750" lvl="0" indent="-285750" eaLnBrk="0" fontAlgn="base" hangingPunct="0">
              <a:lnSpc>
                <a:spcPct val="110000"/>
              </a:lnSpc>
              <a:spcBef>
                <a:spcPct val="30000"/>
              </a:spcBef>
              <a:spcAft>
                <a:spcPct val="0"/>
              </a:spcAft>
              <a:buClr>
                <a:srgbClr val="0000CC"/>
              </a:buClr>
              <a:buSzPct val="75000"/>
              <a:buNone/>
              <a:defRPr/>
            </a:pPr>
            <a:r>
              <a:rPr lang="de-DE" sz="2400" dirty="0"/>
              <a:t>		- jede Person, die zum Zeitpunkt des Todes des Versicherten </a:t>
            </a:r>
            <a:r>
              <a:rPr lang="de-DE" sz="2400" dirty="0" smtClean="0"/>
              <a:t/>
            </a:r>
            <a:br>
              <a:rPr lang="de-DE" sz="2400" dirty="0" smtClean="0"/>
            </a:br>
            <a:r>
              <a:rPr lang="de-DE" sz="2400" dirty="0" smtClean="0"/>
              <a:t>            seit </a:t>
            </a:r>
            <a:r>
              <a:rPr lang="de-DE" sz="2400" dirty="0"/>
              <a:t>mindestens 3 Jahren mit ihm in einem gemeinsamen </a:t>
            </a:r>
            <a:r>
              <a:rPr lang="de-DE" sz="2400" dirty="0" smtClean="0"/>
              <a:t/>
            </a:r>
            <a:br>
              <a:rPr lang="de-DE" sz="2400" dirty="0" smtClean="0"/>
            </a:br>
            <a:r>
              <a:rPr lang="de-DE" sz="2400" dirty="0" smtClean="0"/>
              <a:t>           Haushalt </a:t>
            </a:r>
            <a:r>
              <a:rPr lang="de-DE" sz="2400" dirty="0"/>
              <a:t>gelebt hat (</a:t>
            </a:r>
            <a:r>
              <a:rPr lang="fr-LU" sz="2400" u="sng" dirty="0" smtClean="0"/>
              <a:t>1.459 </a:t>
            </a:r>
            <a:r>
              <a:rPr lang="de-DE" sz="2400" u="sng" dirty="0" smtClean="0"/>
              <a:t>€</a:t>
            </a:r>
            <a:r>
              <a:rPr lang="de-DE" sz="2400" dirty="0" smtClean="0"/>
              <a:t> </a:t>
            </a:r>
            <a:r>
              <a:rPr lang="de-DE" sz="2400" dirty="0"/>
              <a:t>Indexziffer 100)</a:t>
            </a:r>
          </a:p>
          <a:p>
            <a:pPr marL="266700" indent="0"/>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44</a:t>
            </a:fld>
            <a:endParaRPr lang="fr-L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108" y="3868308"/>
            <a:ext cx="2398969" cy="1598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1962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3159"/>
            <a:ext cx="10515600" cy="1325563"/>
          </a:xfrm>
        </p:spPr>
        <p:txBody>
          <a:bodyPr>
            <a:normAutofit fontScale="90000"/>
          </a:bodyPr>
          <a:lstStyle/>
          <a:p>
            <a:r>
              <a:rPr lang="de-DE" dirty="0" smtClean="0"/>
              <a:t>Beschränkung </a:t>
            </a:r>
            <a:r>
              <a:rPr lang="de-DE" dirty="0"/>
              <a:t>der Leistungen zu Lasten der Unfallversicherung: Schließung der Akte</a:t>
            </a:r>
            <a:br>
              <a:rPr lang="de-DE" dirty="0"/>
            </a:br>
            <a:endParaRPr lang="fr-LU" dirty="0"/>
          </a:p>
        </p:txBody>
      </p:sp>
      <p:sp>
        <p:nvSpPr>
          <p:cNvPr id="7" name="Content Placeholder 6"/>
          <p:cNvSpPr>
            <a:spLocks noGrp="1"/>
          </p:cNvSpPr>
          <p:nvPr>
            <p:ph sz="half" idx="2"/>
          </p:nvPr>
        </p:nvSpPr>
        <p:spPr>
          <a:xfrm>
            <a:off x="679366" y="2039854"/>
            <a:ext cx="6917187" cy="3684588"/>
          </a:xfrm>
        </p:spPr>
        <p:txBody>
          <a:bodyPr>
            <a:normAutofit fontScale="85000" lnSpcReduction="20000"/>
          </a:bodyPr>
          <a:lstStyle/>
          <a:p>
            <a:r>
              <a:rPr lang="de-DE" b="1" dirty="0" smtClean="0">
                <a:solidFill>
                  <a:srgbClr val="0C2D69"/>
                </a:solidFill>
              </a:rPr>
              <a:t>Von </a:t>
            </a:r>
            <a:r>
              <a:rPr lang="de-DE" b="1" dirty="0">
                <a:solidFill>
                  <a:srgbClr val="0C2D69"/>
                </a:solidFill>
              </a:rPr>
              <a:t>Amts wegen 3 Monate </a:t>
            </a:r>
            <a:r>
              <a:rPr lang="de-DE" dirty="0"/>
              <a:t>nach einem Unfall mit einer vorübergehenden vollen Erwerbsminderung 8 oder weniger aufeinanderfolgenden Tagen nach dem </a:t>
            </a:r>
            <a:r>
              <a:rPr lang="de-DE" dirty="0" smtClean="0"/>
              <a:t>Unfall</a:t>
            </a:r>
          </a:p>
          <a:p>
            <a:r>
              <a:rPr lang="de-DE" b="1" dirty="0">
                <a:solidFill>
                  <a:srgbClr val="0C2D69"/>
                </a:solidFill>
              </a:rPr>
              <a:t>Von Amts wegen 12 Monate </a:t>
            </a:r>
            <a:r>
              <a:rPr lang="de-DE" dirty="0"/>
              <a:t>nach einem Unfall mit einer vorübergehenden vollen Erwerbsminderung von mehr als 8 Tagen, außer bei einer </a:t>
            </a:r>
            <a:r>
              <a:rPr lang="de-DE" dirty="0" smtClean="0"/>
              <a:t>gegenteiligen Stellungnahme </a:t>
            </a:r>
            <a:r>
              <a:rPr lang="de-DE" dirty="0"/>
              <a:t>des medizinischen Dienstes der Sozialen </a:t>
            </a:r>
            <a:r>
              <a:rPr lang="de-DE" dirty="0" smtClean="0"/>
              <a:t>Sicherheit</a:t>
            </a:r>
          </a:p>
          <a:p>
            <a:r>
              <a:rPr lang="de-DE" dirty="0" smtClean="0"/>
              <a:t>Jederzeit </a:t>
            </a:r>
            <a:r>
              <a:rPr lang="de-DE" dirty="0"/>
              <a:t>nach Stellungnahme des medizinischen Dienstes der Sozialen Sicherheit (mit Bescheid)</a:t>
            </a:r>
          </a:p>
          <a:p>
            <a:pPr marL="285750" lvl="0" indent="-285750" eaLnBrk="0" fontAlgn="base" hangingPunct="0">
              <a:lnSpc>
                <a:spcPct val="70000"/>
              </a:lnSpc>
              <a:spcBef>
                <a:spcPct val="30000"/>
              </a:spcBef>
              <a:spcAft>
                <a:spcPct val="0"/>
              </a:spcAft>
              <a:buClr>
                <a:srgbClr val="0000CC"/>
              </a:buClr>
              <a:buSzPct val="75000"/>
              <a:buNone/>
              <a:defRPr/>
            </a:pPr>
            <a:endParaRPr lang="de-DE" dirty="0"/>
          </a:p>
          <a:p>
            <a:pPr marL="0" lvl="0" indent="0" eaLnBrk="0" fontAlgn="base" hangingPunct="0">
              <a:lnSpc>
                <a:spcPct val="85000"/>
              </a:lnSpc>
              <a:spcBef>
                <a:spcPct val="30000"/>
              </a:spcBef>
              <a:spcAft>
                <a:spcPct val="0"/>
              </a:spcAft>
              <a:buClr>
                <a:srgbClr val="0000CC"/>
              </a:buClr>
              <a:buSzPct val="75000"/>
              <a:buNone/>
              <a:defRPr/>
            </a:pPr>
            <a:r>
              <a:rPr lang="de-DE" dirty="0"/>
              <a:t>-&gt; Mögliche Wiedereröffnung der Akte auf Antrag des Versicherten (mittels vorgeschriebenem Formular), sofern bestimmte Bedingungen erfüllt sind</a:t>
            </a:r>
          </a:p>
          <a:p>
            <a:endParaRPr lang="fr-LU" dirty="0"/>
          </a:p>
        </p:txBody>
      </p:sp>
      <p:pic>
        <p:nvPicPr>
          <p:cNvPr id="10" name="Content Placeholder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978012" y="2453049"/>
            <a:ext cx="3652559" cy="24354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45</a:t>
            </a:fld>
            <a:endParaRPr lang="fr-LU" dirty="0"/>
          </a:p>
        </p:txBody>
      </p:sp>
    </p:spTree>
    <p:extLst>
      <p:ext uri="{BB962C8B-B14F-4D97-AF65-F5344CB8AC3E}">
        <p14:creationId xmlns:p14="http://schemas.microsoft.com/office/powerpoint/2010/main" val="14724268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LU" dirty="0" smtClean="0"/>
              <a:t>Teil 2: </a:t>
            </a:r>
            <a:r>
              <a:rPr lang="fr-LU" dirty="0"/>
              <a:t/>
            </a:r>
            <a:br>
              <a:rPr lang="fr-LU" dirty="0"/>
            </a:br>
            <a:r>
              <a:rPr lang="de-DE" dirty="0" smtClean="0"/>
              <a:t>Unfallverhütung</a:t>
            </a:r>
            <a:endParaRPr lang="de-DE"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LU"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prstClr val="white"/>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LU"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5670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Abteilung</a:t>
            </a:r>
            <a:r>
              <a:rPr lang="fr-LU" dirty="0" smtClean="0"/>
              <a:t> </a:t>
            </a:r>
            <a:r>
              <a:rPr lang="fr-LU" dirty="0" err="1" smtClean="0"/>
              <a:t>für</a:t>
            </a:r>
            <a:r>
              <a:rPr lang="fr-LU" dirty="0" smtClean="0"/>
              <a:t> </a:t>
            </a:r>
            <a:r>
              <a:rPr lang="fr-LU" dirty="0" err="1" smtClean="0"/>
              <a:t>Unfallverhütung</a:t>
            </a:r>
            <a:endParaRPr lang="fr-LU" dirty="0"/>
          </a:p>
        </p:txBody>
      </p:sp>
      <p:sp>
        <p:nvSpPr>
          <p:cNvPr id="3" name="Content Placeholder 2"/>
          <p:cNvSpPr>
            <a:spLocks noGrp="1"/>
          </p:cNvSpPr>
          <p:nvPr>
            <p:ph idx="1"/>
          </p:nvPr>
        </p:nvSpPr>
        <p:spPr/>
        <p:txBody>
          <a:bodyPr>
            <a:normAutofit fontScale="70000" lnSpcReduction="20000"/>
          </a:bodyPr>
          <a:lstStyle/>
          <a:p>
            <a:r>
              <a:rPr lang="de-DE" dirty="0" smtClean="0"/>
              <a:t>Gegründet zwecks Verbesserung der Sicherheit und Gesundheit am Arbeitsplatz</a:t>
            </a:r>
          </a:p>
          <a:p>
            <a:r>
              <a:rPr lang="de-DE" dirty="0"/>
              <a:t>Historisch gesehen war ihre Rolle auf die Ausarbeitung und Kontrolle der Einhaltung der Unfallverhütungsvorschriften </a:t>
            </a:r>
            <a:r>
              <a:rPr lang="de-DE" dirty="0" smtClean="0"/>
              <a:t>beschränkt</a:t>
            </a:r>
          </a:p>
          <a:p>
            <a:r>
              <a:rPr lang="de-DE" dirty="0" smtClean="0"/>
              <a:t>Heute </a:t>
            </a:r>
            <a:r>
              <a:rPr lang="de-DE" dirty="0"/>
              <a:t>umfassen ihre Aufgaben Folgendes:</a:t>
            </a:r>
          </a:p>
          <a:p>
            <a:pPr marL="285750" lvl="0" indent="-285750" eaLnBrk="0" fontAlgn="base" hangingPunct="0">
              <a:lnSpc>
                <a:spcPct val="70000"/>
              </a:lnSpc>
              <a:spcBef>
                <a:spcPct val="30000"/>
              </a:spcBef>
              <a:spcAft>
                <a:spcPct val="0"/>
              </a:spcAft>
              <a:buClr>
                <a:srgbClr val="0000CC"/>
              </a:buClr>
              <a:buSzPct val="75000"/>
              <a:buFont typeface="Monotype Sorts" pitchFamily="2" charset="2"/>
              <a:buChar char="l"/>
              <a:defRPr/>
            </a:pPr>
            <a:endParaRPr lang="de-DE" dirty="0"/>
          </a:p>
          <a:p>
            <a:pPr lvl="1" eaLnBrk="0" fontAlgn="base" hangingPunct="0">
              <a:lnSpc>
                <a:spcPct val="80000"/>
              </a:lnSpc>
              <a:spcBef>
                <a:spcPct val="30000"/>
              </a:spcBef>
              <a:spcAft>
                <a:spcPct val="0"/>
              </a:spcAft>
              <a:buSzPct val="100000"/>
              <a:buFontTx/>
              <a:buChar char="–"/>
              <a:defRPr/>
            </a:pPr>
            <a:r>
              <a:rPr lang="de-DE" dirty="0"/>
              <a:t>Gliederung der Unternehmen in Risikoklassen und Verwaltung des Bonus-Malus-Systems</a:t>
            </a:r>
          </a:p>
          <a:p>
            <a:pPr lvl="1" eaLnBrk="0" fontAlgn="base" hangingPunct="0">
              <a:lnSpc>
                <a:spcPct val="80000"/>
              </a:lnSpc>
              <a:spcBef>
                <a:spcPct val="30000"/>
              </a:spcBef>
              <a:spcAft>
                <a:spcPct val="0"/>
              </a:spcAft>
              <a:buSzPct val="100000"/>
              <a:buFontTx/>
              <a:buChar char="–"/>
              <a:defRPr/>
            </a:pPr>
            <a:r>
              <a:rPr lang="de-DE" dirty="0"/>
              <a:t>Sicherheitskampagnen</a:t>
            </a:r>
          </a:p>
          <a:p>
            <a:pPr lvl="1" eaLnBrk="0" fontAlgn="base" hangingPunct="0">
              <a:lnSpc>
                <a:spcPct val="80000"/>
              </a:lnSpc>
              <a:spcBef>
                <a:spcPct val="30000"/>
              </a:spcBef>
              <a:spcAft>
                <a:spcPct val="0"/>
              </a:spcAft>
              <a:buSzPct val="100000"/>
              <a:buFontTx/>
              <a:buChar char="–"/>
              <a:defRPr/>
            </a:pPr>
            <a:r>
              <a:rPr lang="de-DE" dirty="0"/>
              <a:t>Bereitstellung von Broschüren und Plakaten</a:t>
            </a:r>
          </a:p>
          <a:p>
            <a:pPr lvl="1" eaLnBrk="0" fontAlgn="base" hangingPunct="0">
              <a:lnSpc>
                <a:spcPct val="80000"/>
              </a:lnSpc>
              <a:spcBef>
                <a:spcPct val="30000"/>
              </a:spcBef>
              <a:spcAft>
                <a:spcPct val="0"/>
              </a:spcAft>
              <a:buSzPct val="100000"/>
              <a:buFontTx/>
              <a:buChar char="–"/>
              <a:defRPr/>
            </a:pPr>
            <a:r>
              <a:rPr lang="de-DE" dirty="0"/>
              <a:t>Ausbildungen/Schulungen </a:t>
            </a:r>
          </a:p>
          <a:p>
            <a:pPr lvl="1" eaLnBrk="0" fontAlgn="base" hangingPunct="0">
              <a:lnSpc>
                <a:spcPct val="80000"/>
              </a:lnSpc>
              <a:spcBef>
                <a:spcPct val="30000"/>
              </a:spcBef>
              <a:spcAft>
                <a:spcPct val="0"/>
              </a:spcAft>
              <a:buSzPct val="100000"/>
              <a:buFontTx/>
              <a:buChar char="–"/>
              <a:defRPr/>
            </a:pPr>
            <a:r>
              <a:rPr lang="de-DE" dirty="0" smtClean="0"/>
              <a:t>Beratung </a:t>
            </a:r>
            <a:r>
              <a:rPr lang="de-DE" dirty="0"/>
              <a:t>in Sachen Sicherheitsmanagement in den Unternehmen</a:t>
            </a:r>
          </a:p>
          <a:p>
            <a:pPr lvl="1" eaLnBrk="0" fontAlgn="base" hangingPunct="0">
              <a:lnSpc>
                <a:spcPct val="80000"/>
              </a:lnSpc>
              <a:spcBef>
                <a:spcPct val="30000"/>
              </a:spcBef>
              <a:spcAft>
                <a:spcPct val="0"/>
              </a:spcAft>
              <a:buSzPct val="100000"/>
              <a:buFontTx/>
              <a:buChar char="–"/>
              <a:defRPr/>
            </a:pPr>
            <a:r>
              <a:rPr lang="de-DE" dirty="0"/>
              <a:t>Ermittlungen bei Unfällen, Risikoanalysen und Studien über Arbeitsplätze</a:t>
            </a:r>
          </a:p>
          <a:p>
            <a:pPr lvl="1" eaLnBrk="0" fontAlgn="base" hangingPunct="0">
              <a:lnSpc>
                <a:spcPct val="80000"/>
              </a:lnSpc>
              <a:spcBef>
                <a:spcPct val="30000"/>
              </a:spcBef>
              <a:spcAft>
                <a:spcPct val="0"/>
              </a:spcAft>
              <a:buSzPct val="100000"/>
              <a:buFontTx/>
              <a:buChar char="–"/>
              <a:defRPr/>
            </a:pPr>
            <a:r>
              <a:rPr lang="de-DE" dirty="0"/>
              <a:t>Kontrollen und Überwachung</a:t>
            </a:r>
          </a:p>
          <a:p>
            <a:pPr lvl="1" eaLnBrk="0" fontAlgn="base" hangingPunct="0">
              <a:lnSpc>
                <a:spcPct val="80000"/>
              </a:lnSpc>
              <a:spcBef>
                <a:spcPct val="30000"/>
              </a:spcBef>
              <a:spcAft>
                <a:spcPct val="0"/>
              </a:spcAft>
              <a:buSzPct val="100000"/>
              <a:buFontTx/>
              <a:buChar char="–"/>
              <a:defRPr/>
            </a:pPr>
            <a:r>
              <a:rPr lang="de-DE" dirty="0"/>
              <a:t>Ausarbeitung von Empfehlungen zur Unfallverhütung und im Bereich </a:t>
            </a:r>
            <a:r>
              <a:rPr lang="de-DE" dirty="0" smtClean="0"/>
              <a:t>der</a:t>
            </a:r>
            <a:br>
              <a:rPr lang="de-DE" dirty="0" smtClean="0"/>
            </a:br>
            <a:r>
              <a:rPr lang="de-DE" dirty="0" smtClean="0"/>
              <a:t>Sicherheit </a:t>
            </a:r>
            <a:r>
              <a:rPr lang="de-DE" dirty="0"/>
              <a:t>und der Gesundheit am Arbeitsplatz</a:t>
            </a:r>
          </a:p>
          <a:p>
            <a:pPr lvl="1" eaLnBrk="0" fontAlgn="base" hangingPunct="0">
              <a:lnSpc>
                <a:spcPct val="80000"/>
              </a:lnSpc>
              <a:spcBef>
                <a:spcPct val="30000"/>
              </a:spcBef>
              <a:spcAft>
                <a:spcPct val="0"/>
              </a:spcAft>
              <a:buSzPct val="100000"/>
              <a:buFontTx/>
              <a:buChar char="–"/>
              <a:defRPr/>
            </a:pPr>
            <a:r>
              <a:rPr lang="de-DE" dirty="0"/>
              <a:t>Information, Beratung und Sensibilisierung im Bereich Sicherheit und Gesundheit am Arbeitsplatz</a:t>
            </a:r>
          </a:p>
          <a:p>
            <a:pPr lvl="1" eaLnBrk="0" fontAlgn="base" hangingPunct="0">
              <a:lnSpc>
                <a:spcPct val="80000"/>
              </a:lnSpc>
              <a:spcBef>
                <a:spcPct val="30000"/>
              </a:spcBef>
              <a:spcAft>
                <a:spcPct val="0"/>
              </a:spcAft>
              <a:buSzPct val="100000"/>
              <a:buFontTx/>
              <a:buChar char="–"/>
              <a:defRPr/>
            </a:pPr>
            <a:r>
              <a:rPr lang="de-DE" dirty="0"/>
              <a:t>Erstellung von Statistiken der Arbeits- und Wegeunfälle</a:t>
            </a:r>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47</a:t>
            </a:fld>
            <a:endParaRPr lang="fr-L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8353" y="3469065"/>
            <a:ext cx="2384209" cy="16901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92150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Kontrollen</a:t>
            </a:r>
            <a:endParaRPr lang="fr-LU" dirty="0"/>
          </a:p>
        </p:txBody>
      </p:sp>
      <p:sp>
        <p:nvSpPr>
          <p:cNvPr id="3" name="Content Placeholder 2"/>
          <p:cNvSpPr>
            <a:spLocks noGrp="1"/>
          </p:cNvSpPr>
          <p:nvPr>
            <p:ph idx="1"/>
          </p:nvPr>
        </p:nvSpPr>
        <p:spPr/>
        <p:txBody>
          <a:bodyPr>
            <a:normAutofit lnSpcReduction="10000"/>
          </a:bodyPr>
          <a:lstStyle/>
          <a:p>
            <a:pPr marL="0" indent="0">
              <a:buNone/>
            </a:pPr>
            <a:r>
              <a:rPr lang="de-DE" sz="2500" dirty="0" smtClean="0"/>
              <a:t>Die </a:t>
            </a:r>
            <a:r>
              <a:rPr lang="de-DE" sz="2500" dirty="0"/>
              <a:t>Mitarbeiter der AAA überwachen die Einhaltung der Gesetzes- und Verordnungsbestimmungen im Bereich der Sicherheit und Gesundheit am Arbeitsplatz, und insbesondere des Buches III – Titel eins des Arbeitsgesetzbuches namens „Sicherheit am Arbeitsplatz“:</a:t>
            </a:r>
          </a:p>
          <a:p>
            <a:pPr marL="0" indent="0">
              <a:buNone/>
            </a:pPr>
            <a:endParaRPr lang="fr-LU" sz="2400" dirty="0"/>
          </a:p>
          <a:p>
            <a:r>
              <a:rPr lang="de-DE" b="1" dirty="0" smtClean="0">
                <a:solidFill>
                  <a:srgbClr val="0C2D69"/>
                </a:solidFill>
              </a:rPr>
              <a:t>Pflichten </a:t>
            </a:r>
            <a:r>
              <a:rPr lang="de-DE" b="1" dirty="0">
                <a:solidFill>
                  <a:srgbClr val="0C2D69"/>
                </a:solidFill>
              </a:rPr>
              <a:t>der Arbeitgeber</a:t>
            </a:r>
          </a:p>
          <a:p>
            <a:pPr lvl="1" eaLnBrk="0" fontAlgn="base" hangingPunct="0">
              <a:lnSpc>
                <a:spcPct val="80000"/>
              </a:lnSpc>
              <a:spcBef>
                <a:spcPct val="30000"/>
              </a:spcBef>
              <a:spcAft>
                <a:spcPct val="0"/>
              </a:spcAft>
              <a:buSzPct val="100000"/>
              <a:buFontTx/>
              <a:buChar char="–"/>
              <a:defRPr/>
            </a:pPr>
            <a:r>
              <a:rPr lang="de-DE" sz="1800" b="1" kern="0" dirty="0">
                <a:solidFill>
                  <a:srgbClr val="5F5F5F"/>
                </a:solidFill>
                <a:latin typeface="Arial" pitchFamily="34" charset="0"/>
              </a:rPr>
              <a:t>Mit Schutzmaßnahmen und Maßnahmen zur Gefahrenverhütung beauftragte Dienste</a:t>
            </a:r>
          </a:p>
          <a:p>
            <a:pPr lvl="1" eaLnBrk="0" fontAlgn="base" hangingPunct="0">
              <a:lnSpc>
                <a:spcPct val="80000"/>
              </a:lnSpc>
              <a:spcBef>
                <a:spcPct val="30000"/>
              </a:spcBef>
              <a:spcAft>
                <a:spcPct val="0"/>
              </a:spcAft>
              <a:buSzPct val="100000"/>
              <a:buFontTx/>
              <a:buChar char="–"/>
              <a:defRPr/>
            </a:pPr>
            <a:r>
              <a:rPr lang="de-DE" sz="1800" b="1" kern="0" dirty="0">
                <a:solidFill>
                  <a:srgbClr val="5F5F5F"/>
                </a:solidFill>
                <a:latin typeface="Arial" pitchFamily="34" charset="0"/>
              </a:rPr>
              <a:t>Erste Hilfe, Brandschutz, Evakuierung der Arbeitnehmer, ernste und unmittelbare Gefahr</a:t>
            </a:r>
          </a:p>
          <a:p>
            <a:pPr lvl="1" eaLnBrk="0" fontAlgn="base" hangingPunct="0">
              <a:lnSpc>
                <a:spcPct val="80000"/>
              </a:lnSpc>
              <a:spcBef>
                <a:spcPct val="30000"/>
              </a:spcBef>
              <a:spcAft>
                <a:spcPct val="0"/>
              </a:spcAft>
              <a:buSzPct val="100000"/>
              <a:buFontTx/>
              <a:buChar char="–"/>
              <a:defRPr/>
            </a:pPr>
            <a:r>
              <a:rPr lang="de-DE" sz="1800" b="1" kern="0" dirty="0">
                <a:solidFill>
                  <a:srgbClr val="5F5F5F"/>
                </a:solidFill>
                <a:latin typeface="Arial" pitchFamily="34" charset="0"/>
              </a:rPr>
              <a:t>Information der Arbeitnehmer</a:t>
            </a:r>
          </a:p>
          <a:p>
            <a:pPr lvl="1" eaLnBrk="0" fontAlgn="base" hangingPunct="0">
              <a:lnSpc>
                <a:spcPct val="80000"/>
              </a:lnSpc>
              <a:spcBef>
                <a:spcPct val="30000"/>
              </a:spcBef>
              <a:spcAft>
                <a:spcPct val="0"/>
              </a:spcAft>
              <a:buSzPct val="100000"/>
              <a:buFontTx/>
              <a:buChar char="–"/>
              <a:defRPr/>
            </a:pPr>
            <a:r>
              <a:rPr lang="de-DE" sz="1800" b="1" kern="0" dirty="0">
                <a:solidFill>
                  <a:srgbClr val="5F5F5F"/>
                </a:solidFill>
                <a:latin typeface="Arial" pitchFamily="34" charset="0"/>
              </a:rPr>
              <a:t>Befragung und Beteiligung der Arbeitnehmer</a:t>
            </a:r>
          </a:p>
          <a:p>
            <a:pPr lvl="1" eaLnBrk="0" fontAlgn="base" hangingPunct="0">
              <a:lnSpc>
                <a:spcPct val="80000"/>
              </a:lnSpc>
              <a:spcBef>
                <a:spcPct val="30000"/>
              </a:spcBef>
              <a:spcAft>
                <a:spcPct val="0"/>
              </a:spcAft>
              <a:buSzPct val="100000"/>
              <a:buFontTx/>
              <a:buChar char="–"/>
              <a:defRPr/>
            </a:pPr>
            <a:r>
              <a:rPr lang="de-DE" sz="1800" b="1" kern="0" dirty="0">
                <a:solidFill>
                  <a:srgbClr val="5F5F5F"/>
                </a:solidFill>
                <a:latin typeface="Arial" pitchFamily="34" charset="0"/>
              </a:rPr>
              <a:t>Ausbildung/Schulung der Arbeitnehmer</a:t>
            </a:r>
          </a:p>
          <a:p>
            <a:pPr>
              <a:lnSpc>
                <a:spcPct val="80000"/>
              </a:lnSpc>
              <a:buClr>
                <a:srgbClr val="0000CC"/>
              </a:buClr>
              <a:defRPr/>
            </a:pPr>
            <a:r>
              <a:rPr lang="de-DE" b="1" dirty="0">
                <a:solidFill>
                  <a:srgbClr val="0C2D69"/>
                </a:solidFill>
              </a:rPr>
              <a:t>Pflichten der Arbeitnehmer</a:t>
            </a:r>
          </a:p>
          <a:p>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48</a:t>
            </a:fld>
            <a:endParaRPr lang="fr-L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266" y="4657638"/>
            <a:ext cx="2822641" cy="1881274"/>
          </a:xfrm>
          <a:prstGeom prst="rect">
            <a:avLst/>
          </a:prstGeom>
        </p:spPr>
      </p:pic>
    </p:spTree>
    <p:extLst>
      <p:ext uri="{BB962C8B-B14F-4D97-AF65-F5344CB8AC3E}">
        <p14:creationId xmlns:p14="http://schemas.microsoft.com/office/powerpoint/2010/main" val="2447521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Kontrollen</a:t>
            </a:r>
            <a:endParaRPr lang="fr-LU" dirty="0"/>
          </a:p>
        </p:txBody>
      </p:sp>
      <p:sp>
        <p:nvSpPr>
          <p:cNvPr id="3" name="Content Placeholder 2"/>
          <p:cNvSpPr>
            <a:spLocks noGrp="1"/>
          </p:cNvSpPr>
          <p:nvPr>
            <p:ph idx="1"/>
          </p:nvPr>
        </p:nvSpPr>
        <p:spPr>
          <a:xfrm>
            <a:off x="697832" y="1540042"/>
            <a:ext cx="11013522" cy="4636921"/>
          </a:xfrm>
        </p:spPr>
        <p:txBody>
          <a:bodyPr>
            <a:normAutofit fontScale="70000" lnSpcReduction="20000"/>
          </a:bodyPr>
          <a:lstStyle/>
          <a:p>
            <a:pPr marL="0" indent="0">
              <a:buNone/>
            </a:pPr>
            <a:r>
              <a:rPr lang="fr-LU" b="1" dirty="0" smtClean="0">
                <a:solidFill>
                  <a:srgbClr val="0C2D69"/>
                </a:solidFill>
              </a:rPr>
              <a:t>Im </a:t>
            </a:r>
            <a:r>
              <a:rPr lang="de-DE" b="1" dirty="0">
                <a:solidFill>
                  <a:srgbClr val="0C2D69"/>
                </a:solidFill>
              </a:rPr>
              <a:t>Hinblick auf die Kontrollen gehen die Mitarbeiter der Unfallversicherung gemäß den Artikeln L. 614-3 und L.614-4 des Arbeitsgesetzbuches in Sachen Sicherheit und Gesundheit am Arbeitsplatz vor. Sie sind insbesondere befugt:</a:t>
            </a:r>
          </a:p>
          <a:p>
            <a:pPr marL="0" indent="0">
              <a:buNone/>
            </a:pPr>
            <a:endParaRPr lang="fr-LU" b="1" dirty="0">
              <a:solidFill>
                <a:srgbClr val="0C2D69"/>
              </a:solidFill>
            </a:endParaRPr>
          </a:p>
          <a:p>
            <a:r>
              <a:rPr lang="de-DE" dirty="0" smtClean="0"/>
              <a:t>ungehindert </a:t>
            </a:r>
            <a:r>
              <a:rPr lang="de-DE" dirty="0"/>
              <a:t>und ohne Vorwarnung Baustellen, Betriebe und Gebäude zu besuchen</a:t>
            </a:r>
          </a:p>
          <a:p>
            <a:r>
              <a:rPr lang="de-DE" dirty="0"/>
              <a:t>die Identität der am Arbeitsplatz angetroffenen Personen festzustellen und diese Personen bildlich festzuhalten</a:t>
            </a:r>
          </a:p>
          <a:p>
            <a:r>
              <a:rPr lang="de-DE" dirty="0"/>
              <a:t>sämtliche Überprüfungen, Ermittlungen und Kontrollen durchzuführen und Zugang zu allen Informationen oder Dokumenten zu erlangen, welche erforderlich sind, um sich von der Einhaltung der Rechts-, Verordnungs-, Verwaltungs- und Vertragsbestimmungen zu überzeugen</a:t>
            </a:r>
          </a:p>
          <a:p>
            <a:r>
              <a:rPr lang="de-DE" dirty="0"/>
              <a:t>die festgestellten Mängel/Verstöße bildlich festzuhalten</a:t>
            </a:r>
          </a:p>
          <a:p>
            <a:r>
              <a:rPr lang="de-DE" dirty="0"/>
              <a:t>technische und wissenschaftliche Messungen durchzuführen oder durchführen zu lassen, um die Konformität der Anlagen zu prüfen </a:t>
            </a:r>
          </a:p>
          <a:p>
            <a:r>
              <a:rPr lang="de-DE" dirty="0"/>
              <a:t>Proben von benutzten oder verarbeiteten Stoffen oder Substanzen zu entnehmen oder entnehmen zu lassen und zu analysieren oder analysieren zu lassen, sofern der Arbeitgeber oder sein Vertreter davon in Kenntnis gesetzt wurden; die Kosten für diese Analysen gehen zu Lasten des Arbeitgebers falls ein Fehler seinerseits nachgewiesen </a:t>
            </a:r>
            <a:r>
              <a:rPr lang="de-DE" dirty="0" smtClean="0"/>
              <a:t>wird</a:t>
            </a:r>
          </a:p>
          <a:p>
            <a:r>
              <a:rPr lang="de-DE" dirty="0" smtClean="0"/>
              <a:t>Sollten </a:t>
            </a:r>
            <a:r>
              <a:rPr lang="de-DE" dirty="0"/>
              <a:t>die Mitarbeiter des AAA bei der Ausübung ihrer </a:t>
            </a:r>
            <a:r>
              <a:rPr lang="de-DE" dirty="0" smtClean="0"/>
              <a:t>spezifischen Kontrollbefugnisse </a:t>
            </a:r>
            <a:r>
              <a:rPr lang="de-DE" dirty="0"/>
              <a:t>auf Probleme </a:t>
            </a:r>
            <a:r>
              <a:rPr lang="de-DE" dirty="0" smtClean="0"/>
              <a:t>stoßen,</a:t>
            </a:r>
            <a:br>
              <a:rPr lang="de-DE" dirty="0" smtClean="0"/>
            </a:br>
            <a:r>
              <a:rPr lang="de-DE" dirty="0" smtClean="0"/>
              <a:t>können </a:t>
            </a:r>
            <a:r>
              <a:rPr lang="de-DE" dirty="0"/>
              <a:t>sie den Beistand der </a:t>
            </a:r>
            <a:r>
              <a:rPr lang="de-DE" dirty="0" smtClean="0"/>
              <a:t>Polizei </a:t>
            </a:r>
            <a:r>
              <a:rPr lang="de-DE" dirty="0"/>
              <a:t>anfordern, welche ihnen Unterstützung oder technische Hilfe leistet</a:t>
            </a:r>
          </a:p>
          <a:p>
            <a:pPr marL="0" indent="0">
              <a:buNone/>
            </a:pP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49</a:t>
            </a:fld>
            <a:endParaRPr lang="fr-LU" dirty="0"/>
          </a:p>
        </p:txBody>
      </p:sp>
    </p:spTree>
    <p:extLst>
      <p:ext uri="{BB962C8B-B14F-4D97-AF65-F5344CB8AC3E}">
        <p14:creationId xmlns:p14="http://schemas.microsoft.com/office/powerpoint/2010/main" val="1589517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Historischer Überblick</a:t>
            </a:r>
            <a:endParaRPr lang="fr-LU" dirty="0"/>
          </a:p>
        </p:txBody>
      </p:sp>
      <p:sp>
        <p:nvSpPr>
          <p:cNvPr id="3" name="Content Placeholder 2"/>
          <p:cNvSpPr>
            <a:spLocks noGrp="1"/>
          </p:cNvSpPr>
          <p:nvPr>
            <p:ph idx="1"/>
          </p:nvPr>
        </p:nvSpPr>
        <p:spPr/>
        <p:txBody>
          <a:bodyPr>
            <a:normAutofit/>
          </a:bodyPr>
          <a:lstStyle/>
          <a:p>
            <a:pPr marL="0" indent="0" eaLnBrk="0" fontAlgn="base" hangingPunct="0">
              <a:lnSpc>
                <a:spcPct val="115000"/>
              </a:lnSpc>
              <a:spcBef>
                <a:spcPct val="30000"/>
              </a:spcBef>
              <a:spcAft>
                <a:spcPct val="0"/>
              </a:spcAft>
              <a:buClr>
                <a:srgbClr val="0000CC"/>
              </a:buClr>
              <a:buSzPct val="75000"/>
              <a:buNone/>
              <a:defRPr/>
            </a:pPr>
            <a:r>
              <a:rPr lang="de-DE" dirty="0"/>
              <a:t>Vor der Gründung der Unfallversicherung (vor </a:t>
            </a:r>
            <a:r>
              <a:rPr lang="de-DE" dirty="0" smtClean="0"/>
              <a:t>1901), </a:t>
            </a:r>
            <a:r>
              <a:rPr lang="de-DE" dirty="0"/>
              <a:t>im Falle eines Arbeitsunfalls oder einer Berufskrankheit: </a:t>
            </a:r>
          </a:p>
          <a:p>
            <a:pPr marL="285750" lvl="0" indent="-285750" eaLnBrk="0" fontAlgn="base" hangingPunct="0">
              <a:lnSpc>
                <a:spcPct val="115000"/>
              </a:lnSpc>
              <a:spcBef>
                <a:spcPct val="30000"/>
              </a:spcBef>
              <a:spcAft>
                <a:spcPct val="0"/>
              </a:spcAft>
              <a:buClr>
                <a:srgbClr val="0000CC"/>
              </a:buClr>
              <a:buSzPct val="75000"/>
              <a:buNone/>
              <a:defRPr/>
            </a:pPr>
            <a:r>
              <a:rPr lang="de-DE" dirty="0" smtClean="0"/>
              <a:t>	Gerichtsklage </a:t>
            </a:r>
            <a:r>
              <a:rPr lang="de-DE" dirty="0"/>
              <a:t>des Arbeitnehmers zwecks Erwirkung einer </a:t>
            </a:r>
            <a:r>
              <a:rPr lang="de-DE" dirty="0" smtClean="0"/>
              <a:t>Entschädigung</a:t>
            </a:r>
            <a:endParaRPr lang="fr-LU" dirty="0"/>
          </a:p>
          <a:p>
            <a:pPr lvl="1"/>
            <a:r>
              <a:rPr lang="de-DE" dirty="0"/>
              <a:t>Häufig langwierige + kostspielige Gerichtsverfahren</a:t>
            </a:r>
            <a:endParaRPr lang="fr-LU" dirty="0"/>
          </a:p>
          <a:p>
            <a:pPr lvl="1"/>
            <a:r>
              <a:rPr lang="de-DE" dirty="0" smtClean="0"/>
              <a:t>Nachweis eines dem Arbeitgeber anzulastenden Fehlers</a:t>
            </a:r>
          </a:p>
          <a:p>
            <a:pPr lvl="1"/>
            <a:r>
              <a:rPr lang="de-DE" dirty="0" smtClean="0"/>
              <a:t>Nachweis </a:t>
            </a:r>
            <a:r>
              <a:rPr lang="de-DE" dirty="0"/>
              <a:t>des Schadens und des Kausalzusammenhangs zwischen Fehler und </a:t>
            </a:r>
            <a:r>
              <a:rPr lang="de-DE" dirty="0" smtClean="0"/>
              <a:t>Schaden</a:t>
            </a:r>
          </a:p>
          <a:p>
            <a:pPr lvl="1"/>
            <a:r>
              <a:rPr lang="de-DE" dirty="0" smtClean="0"/>
              <a:t>Bei </a:t>
            </a:r>
            <a:r>
              <a:rPr lang="de-DE" dirty="0"/>
              <a:t>Gewinn des Prozesses: der Arbeitgeber musste solvent </a:t>
            </a:r>
            <a:r>
              <a:rPr lang="de-DE" dirty="0" smtClean="0"/>
              <a:t>sein</a:t>
            </a:r>
            <a:endParaRPr lang="fr-LU" dirty="0"/>
          </a:p>
          <a:p>
            <a:pPr marL="0" indent="0">
              <a:buNone/>
            </a:pPr>
            <a:r>
              <a:rPr lang="fr-LU" dirty="0">
                <a:sym typeface="Wingdings" panose="05000000000000000000" pitchFamily="2" charset="2"/>
              </a:rPr>
              <a:t>→ </a:t>
            </a:r>
            <a:r>
              <a:rPr lang="fr-LU" dirty="0" err="1">
                <a:sym typeface="Wingdings" panose="05000000000000000000" pitchFamily="2" charset="2"/>
              </a:rPr>
              <a:t>Eingriff</a:t>
            </a:r>
            <a:r>
              <a:rPr lang="fr-LU" dirty="0">
                <a:sym typeface="Wingdings" panose="05000000000000000000" pitchFamily="2" charset="2"/>
              </a:rPr>
              <a:t> des </a:t>
            </a:r>
            <a:r>
              <a:rPr lang="fr-LU" dirty="0" err="1">
                <a:sym typeface="Wingdings" panose="05000000000000000000" pitchFamily="2" charset="2"/>
              </a:rPr>
              <a:t>Gesetzgebers</a:t>
            </a:r>
            <a:r>
              <a:rPr lang="fr-LU" dirty="0">
                <a:sym typeface="Wingdings" panose="05000000000000000000" pitchFamily="2" charset="2"/>
              </a:rPr>
              <a:t> </a:t>
            </a:r>
            <a:r>
              <a:rPr lang="fr-LU" dirty="0" err="1">
                <a:sym typeface="Wingdings" panose="05000000000000000000" pitchFamily="2" charset="2"/>
              </a:rPr>
              <a:t>zum</a:t>
            </a:r>
            <a:r>
              <a:rPr lang="fr-LU" dirty="0">
                <a:sym typeface="Wingdings" panose="05000000000000000000" pitchFamily="2" charset="2"/>
              </a:rPr>
              <a:t> Schutz der </a:t>
            </a:r>
            <a:r>
              <a:rPr lang="fr-LU" dirty="0" err="1">
                <a:sym typeface="Wingdings" panose="05000000000000000000" pitchFamily="2" charset="2"/>
              </a:rPr>
              <a:t>Arbeitnehmer</a:t>
            </a: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a:t>
            </a:fld>
            <a:endParaRPr lang="fr-LU" dirty="0"/>
          </a:p>
        </p:txBody>
      </p:sp>
    </p:spTree>
    <p:extLst>
      <p:ext uri="{BB962C8B-B14F-4D97-AF65-F5344CB8AC3E}">
        <p14:creationId xmlns:p14="http://schemas.microsoft.com/office/powerpoint/2010/main" val="786015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Geldstrafen</a:t>
            </a:r>
            <a:endParaRPr lang="fr-LU" dirty="0"/>
          </a:p>
        </p:txBody>
      </p:sp>
      <p:sp>
        <p:nvSpPr>
          <p:cNvPr id="3" name="Content Placeholder 2"/>
          <p:cNvSpPr>
            <a:spLocks noGrp="1"/>
          </p:cNvSpPr>
          <p:nvPr>
            <p:ph idx="1"/>
          </p:nvPr>
        </p:nvSpPr>
        <p:spPr>
          <a:xfrm>
            <a:off x="838199" y="1825625"/>
            <a:ext cx="10908323" cy="4715852"/>
          </a:xfrm>
        </p:spPr>
        <p:txBody>
          <a:bodyPr>
            <a:normAutofit fontScale="85000" lnSpcReduction="20000"/>
          </a:bodyPr>
          <a:lstStyle/>
          <a:p>
            <a:pPr marL="0" indent="0">
              <a:buNone/>
            </a:pPr>
            <a:r>
              <a:rPr lang="de-DE" b="1" dirty="0" smtClean="0">
                <a:solidFill>
                  <a:srgbClr val="0C2D69"/>
                </a:solidFill>
              </a:rPr>
              <a:t>Ordnungsgelder </a:t>
            </a:r>
            <a:r>
              <a:rPr lang="de-DE" b="1" dirty="0">
                <a:solidFill>
                  <a:srgbClr val="0C2D69"/>
                </a:solidFill>
              </a:rPr>
              <a:t>wegen Nichterfüllung oder verspäteter Erfüllung von Verpflichtungen aus dem Gesetzbuch der sozialen Sicherheit (Art. 445 und 447):</a:t>
            </a:r>
          </a:p>
          <a:p>
            <a:r>
              <a:rPr lang="de-DE" dirty="0" smtClean="0"/>
              <a:t>Arbeitgeber</a:t>
            </a:r>
            <a:r>
              <a:rPr lang="de-DE" dirty="0"/>
              <a:t>:  bis zu 2.500 </a:t>
            </a:r>
            <a:r>
              <a:rPr lang="de-DE" dirty="0" smtClean="0"/>
              <a:t>€</a:t>
            </a:r>
          </a:p>
          <a:p>
            <a:r>
              <a:rPr lang="de-DE" dirty="0" smtClean="0"/>
              <a:t>Versicherter</a:t>
            </a:r>
            <a:r>
              <a:rPr lang="de-DE" dirty="0"/>
              <a:t>:  bis zu 750 €</a:t>
            </a:r>
          </a:p>
          <a:p>
            <a:endParaRPr lang="fr-LU" dirty="0"/>
          </a:p>
          <a:p>
            <a:pPr marL="0" indent="0">
              <a:buNone/>
            </a:pPr>
            <a:r>
              <a:rPr lang="de-DE" b="1" dirty="0">
                <a:solidFill>
                  <a:srgbClr val="0C2D69"/>
                </a:solidFill>
              </a:rPr>
              <a:t>Geld- und Haftstrafen (infolge einer Strafanzeige der Unfallversicherung) aufgrund von Verstößen gegen die Bestimmungen von Buch III – Titel eins des Arbeitsgesetzbuches namens „Sicherheit am Arbeitsplatz“ (Art. L.314-4):</a:t>
            </a:r>
          </a:p>
          <a:p>
            <a:r>
              <a:rPr lang="de-DE" dirty="0" smtClean="0"/>
              <a:t>Jeder </a:t>
            </a:r>
            <a:r>
              <a:rPr lang="de-DE" dirty="0"/>
              <a:t>Verstoß gegen die Verpflichtungen der Arbeitgeber (Art. L.312-1 bis L.312-8 und L.314-2 mit Ausnahme der Art. L.312-6 und L.312-7) und die in deren Ausführung erlassenen Verordnungen und Beschlüsse wird mit einer Haftstrafe von zwischen acht Tagen und sechs Monaten und/oder einer Geldstrafe zwischen 251 und 25.000 Euro </a:t>
            </a:r>
            <a:r>
              <a:rPr lang="de-DE" dirty="0" smtClean="0"/>
              <a:t>bestraft</a:t>
            </a:r>
          </a:p>
          <a:p>
            <a:r>
              <a:rPr lang="de-DE" dirty="0" smtClean="0"/>
              <a:t>Jeder </a:t>
            </a:r>
            <a:r>
              <a:rPr lang="de-DE" dirty="0"/>
              <a:t>Verstoß gegen die Verpflichtungen der Arbeitnehmer (Art. L.313-1) und </a:t>
            </a:r>
            <a:r>
              <a:rPr lang="de-DE" dirty="0" smtClean="0"/>
              <a:t>die </a:t>
            </a:r>
            <a:r>
              <a:rPr lang="de-DE" dirty="0"/>
              <a:t>in deren Ausführung erlassenen Verordnungen und Beschlüsse wird mit </a:t>
            </a:r>
            <a:r>
              <a:rPr lang="de-DE" dirty="0" smtClean="0"/>
              <a:t>einer </a:t>
            </a:r>
            <a:r>
              <a:rPr lang="de-DE" dirty="0"/>
              <a:t>Geldstrafe zwischen 251 und 3.000 Euro bestraft</a:t>
            </a:r>
          </a:p>
          <a:p>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50</a:t>
            </a:fld>
            <a:endParaRPr lang="fr-LU" dirty="0"/>
          </a:p>
        </p:txBody>
      </p:sp>
    </p:spTree>
    <p:extLst>
      <p:ext uri="{BB962C8B-B14F-4D97-AF65-F5344CB8AC3E}">
        <p14:creationId xmlns:p14="http://schemas.microsoft.com/office/powerpoint/2010/main" val="14280041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2" y="228600"/>
            <a:ext cx="10515600" cy="1884119"/>
          </a:xfrm>
        </p:spPr>
        <p:txBody>
          <a:bodyPr>
            <a:normAutofit fontScale="90000"/>
          </a:bodyPr>
          <a:lstStyle/>
          <a:p>
            <a:r>
              <a:rPr lang="de-DE" sz="3300" dirty="0" smtClean="0"/>
              <a:t>Hierarchie </a:t>
            </a:r>
            <a:r>
              <a:rPr lang="de-DE" sz="3300" dirty="0"/>
              <a:t>der Gesetzes-, </a:t>
            </a:r>
            <a:r>
              <a:rPr lang="de-DE" sz="3300" dirty="0" err="1"/>
              <a:t>Verordungs</a:t>
            </a:r>
            <a:r>
              <a:rPr lang="de-DE" sz="3300" dirty="0"/>
              <a:t>- und </a:t>
            </a:r>
            <a:r>
              <a:rPr lang="de-DE" sz="3300" dirty="0" smtClean="0"/>
              <a:t>Verwaltungsbestimmungen </a:t>
            </a:r>
            <a:r>
              <a:rPr lang="de-DE" sz="3300" dirty="0"/>
              <a:t>im Bereich </a:t>
            </a:r>
            <a:r>
              <a:rPr lang="de-DE" sz="3300" dirty="0" smtClean="0"/>
              <a:t>der</a:t>
            </a:r>
            <a:br>
              <a:rPr lang="de-DE" sz="3300" dirty="0" smtClean="0"/>
            </a:br>
            <a:r>
              <a:rPr lang="de-DE" sz="3300" dirty="0" smtClean="0"/>
              <a:t>Sicherheit </a:t>
            </a:r>
            <a:r>
              <a:rPr lang="de-DE" sz="3300" dirty="0"/>
              <a:t>und Gesundheit am Arbeitsplatz</a:t>
            </a:r>
            <a:r>
              <a:rPr lang="fr-FR" dirty="0"/>
              <a:t/>
            </a:r>
            <a:br>
              <a:rPr lang="fr-FR" dirty="0"/>
            </a:br>
            <a:endParaRPr lang="fr-L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46589346"/>
              </p:ext>
            </p:extLst>
          </p:nvPr>
        </p:nvGraphicFramePr>
        <p:xfrm>
          <a:off x="2896618" y="1937835"/>
          <a:ext cx="6398763" cy="4601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51</a:t>
            </a:fld>
            <a:endParaRPr lang="fr-LU" dirty="0"/>
          </a:p>
        </p:txBody>
      </p:sp>
    </p:spTree>
    <p:extLst>
      <p:ext uri="{BB962C8B-B14F-4D97-AF65-F5344CB8AC3E}">
        <p14:creationId xmlns:p14="http://schemas.microsoft.com/office/powerpoint/2010/main" val="3396800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Empfehlungen </a:t>
            </a:r>
            <a:r>
              <a:rPr lang="de-DE" dirty="0"/>
              <a:t>zur Unfallverhütung</a:t>
            </a:r>
            <a:r>
              <a:rPr lang="de-DE" kern="0" dirty="0">
                <a:solidFill>
                  <a:srgbClr val="1B35A1"/>
                </a:solidFill>
                <a:latin typeface="Verdana"/>
              </a:rPr>
              <a:t/>
            </a:r>
            <a:br>
              <a:rPr lang="de-DE" kern="0" dirty="0">
                <a:solidFill>
                  <a:srgbClr val="1B35A1"/>
                </a:solidFill>
                <a:latin typeface="Verdana"/>
              </a:rPr>
            </a:br>
            <a:endParaRPr lang="fr-LU" dirty="0"/>
          </a:p>
        </p:txBody>
      </p:sp>
      <p:sp>
        <p:nvSpPr>
          <p:cNvPr id="4" name="Content Placeholder 3"/>
          <p:cNvSpPr>
            <a:spLocks noGrp="1"/>
          </p:cNvSpPr>
          <p:nvPr>
            <p:ph sz="half" idx="2"/>
          </p:nvPr>
        </p:nvSpPr>
        <p:spPr>
          <a:xfrm>
            <a:off x="758585" y="2199774"/>
            <a:ext cx="5157787" cy="3684588"/>
          </a:xfrm>
        </p:spPr>
        <p:txBody>
          <a:bodyPr>
            <a:normAutofit lnSpcReduction="10000"/>
          </a:bodyPr>
          <a:lstStyle/>
          <a:p>
            <a:pPr lvl="0"/>
            <a:r>
              <a:rPr lang="de-DE" b="1" dirty="0" smtClean="0">
                <a:solidFill>
                  <a:srgbClr val="0C2D69"/>
                </a:solidFill>
              </a:rPr>
              <a:t>Fachregeln</a:t>
            </a:r>
            <a:r>
              <a:rPr lang="de-DE" dirty="0" smtClean="0"/>
              <a:t> </a:t>
            </a:r>
            <a:r>
              <a:rPr lang="de-DE" dirty="0"/>
              <a:t>auf dem Gebiet der Verhütung </a:t>
            </a:r>
            <a:r>
              <a:rPr lang="de-DE" dirty="0" smtClean="0"/>
              <a:t>arbeitsbedingter </a:t>
            </a:r>
            <a:r>
              <a:rPr lang="de-DE" dirty="0"/>
              <a:t>Risiken </a:t>
            </a:r>
            <a:endParaRPr lang="fr-LU" dirty="0"/>
          </a:p>
          <a:p>
            <a:pPr lvl="0"/>
            <a:r>
              <a:rPr lang="de-DE" dirty="0" smtClean="0"/>
              <a:t>Ausgearbeitet von </a:t>
            </a:r>
            <a:r>
              <a:rPr lang="de-DE" dirty="0"/>
              <a:t>der Abteilung Unfallverhütung und Ermittlungen der </a:t>
            </a:r>
            <a:r>
              <a:rPr lang="de-DE" dirty="0" smtClean="0"/>
              <a:t>Unfallversicherung, gemeinsam </a:t>
            </a:r>
            <a:r>
              <a:rPr lang="de-DE" dirty="0"/>
              <a:t>mit Sachverständigen </a:t>
            </a:r>
            <a:r>
              <a:rPr lang="de-DE" dirty="0" smtClean="0"/>
              <a:t>die </a:t>
            </a:r>
            <a:r>
              <a:rPr lang="de-DE" dirty="0"/>
              <a:t>aufgrund ihrer Berufserfahrung vom </a:t>
            </a:r>
            <a:r>
              <a:rPr lang="de-DE" dirty="0" smtClean="0"/>
              <a:t>Verwaltungsrat </a:t>
            </a:r>
            <a:r>
              <a:rPr lang="de-DE" dirty="0"/>
              <a:t>der Unfallversicherung ausgewählt wurden </a:t>
            </a:r>
            <a:endParaRPr lang="fr-LU" dirty="0"/>
          </a:p>
          <a:p>
            <a:pPr lvl="0"/>
            <a:endParaRPr lang="fr-LU" dirty="0"/>
          </a:p>
          <a:p>
            <a:endParaRPr lang="fr-LU" dirty="0"/>
          </a:p>
        </p:txBody>
      </p:sp>
      <p:sp>
        <p:nvSpPr>
          <p:cNvPr id="8" name="Footer Placeholder 7"/>
          <p:cNvSpPr>
            <a:spLocks noGrp="1"/>
          </p:cNvSpPr>
          <p:nvPr>
            <p:ph type="ftr" sz="quarter" idx="11"/>
          </p:nvPr>
        </p:nvSpPr>
        <p:spPr/>
        <p:txBody>
          <a:bodyPr/>
          <a:lstStyle/>
          <a:p>
            <a:endParaRPr lang="fr-LU" dirty="0"/>
          </a:p>
        </p:txBody>
      </p:sp>
      <p:sp>
        <p:nvSpPr>
          <p:cNvPr id="9" name="Slide Number Placeholder 8"/>
          <p:cNvSpPr>
            <a:spLocks noGrp="1"/>
          </p:cNvSpPr>
          <p:nvPr>
            <p:ph type="sldNum" sz="quarter" idx="12"/>
          </p:nvPr>
        </p:nvSpPr>
        <p:spPr/>
        <p:txBody>
          <a:bodyPr/>
          <a:lstStyle/>
          <a:p>
            <a:fld id="{E18F1365-6A11-4D2C-A586-41215F74B123}" type="slidenum">
              <a:rPr lang="fr-LU" smtClean="0"/>
              <a:pPr/>
              <a:t>52</a:t>
            </a:fld>
            <a:endParaRPr lang="fr-LU" dirty="0"/>
          </a:p>
        </p:txBody>
      </p:sp>
      <p:pic>
        <p:nvPicPr>
          <p:cNvPr id="3" name="Picture 2"/>
          <p:cNvPicPr>
            <a:picLocks noChangeAspect="1"/>
          </p:cNvPicPr>
          <p:nvPr/>
        </p:nvPicPr>
        <p:blipFill>
          <a:blip r:embed="rId2"/>
          <a:stretch>
            <a:fillRect/>
          </a:stretch>
        </p:blipFill>
        <p:spPr>
          <a:xfrm>
            <a:off x="5916372" y="2199774"/>
            <a:ext cx="6030914" cy="3220481"/>
          </a:xfrm>
          <a:prstGeom prst="rect">
            <a:avLst/>
          </a:prstGeom>
        </p:spPr>
      </p:pic>
    </p:spTree>
    <p:extLst>
      <p:ext uri="{BB962C8B-B14F-4D97-AF65-F5344CB8AC3E}">
        <p14:creationId xmlns:p14="http://schemas.microsoft.com/office/powerpoint/2010/main" val="3962034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676" y="1061814"/>
            <a:ext cx="7914186" cy="5294536"/>
          </a:xfrm>
        </p:spPr>
        <p:txBody>
          <a:bodyPr>
            <a:normAutofit fontScale="85000" lnSpcReduction="20000"/>
          </a:bodyPr>
          <a:lstStyle/>
          <a:p>
            <a:pPr algn="just"/>
            <a:r>
              <a:rPr lang="de-DE" dirty="0" smtClean="0"/>
              <a:t>Die </a:t>
            </a:r>
            <a:r>
              <a:rPr lang="de-DE" dirty="0"/>
              <a:t>Empfehlungen sind nicht Teil der eigentlichen Gesetzgebung und Ziel der </a:t>
            </a:r>
            <a:r>
              <a:rPr lang="de-DE" dirty="0" smtClean="0"/>
              <a:t>Verfasser </a:t>
            </a:r>
            <a:r>
              <a:rPr lang="de-DE" dirty="0"/>
              <a:t>ist es nicht zusätzliche Auflagen zur bestehenden Gesetzgebung festzulegen, sondern Arbeitgeber und </a:t>
            </a:r>
            <a:r>
              <a:rPr lang="de-DE" dirty="0" smtClean="0"/>
              <a:t>Arbeitnehmer </a:t>
            </a:r>
            <a:r>
              <a:rPr lang="de-DE" dirty="0"/>
              <a:t>bei der Wahrnehmung ihrer rechtlichen Pflichten im Bereich Sicherheit und </a:t>
            </a:r>
            <a:r>
              <a:rPr lang="de-DE" dirty="0" smtClean="0"/>
              <a:t>Gesundheitsschutz </a:t>
            </a:r>
            <a:r>
              <a:rPr lang="de-DE" dirty="0"/>
              <a:t>am Arbeitsplatz zu </a:t>
            </a:r>
            <a:r>
              <a:rPr lang="de-DE" dirty="0" smtClean="0"/>
              <a:t>unterstützen.</a:t>
            </a:r>
          </a:p>
          <a:p>
            <a:pPr algn="just"/>
            <a:r>
              <a:rPr lang="de-DE" dirty="0" smtClean="0"/>
              <a:t>Sie </a:t>
            </a:r>
            <a:r>
              <a:rPr lang="de-DE" dirty="0"/>
              <a:t>geben zusätzliche Hinweise zu bestehenden Gesetzestexten, </a:t>
            </a:r>
            <a:r>
              <a:rPr lang="de-DE" dirty="0" smtClean="0"/>
              <a:t>insbesondere </a:t>
            </a:r>
            <a:r>
              <a:rPr lang="de-DE" dirty="0"/>
              <a:t>zum dritten Buch „Schutz, Sicherheit und Gesundheit der Arbeitnehmer“ des </a:t>
            </a:r>
            <a:r>
              <a:rPr lang="de-DE" dirty="0" smtClean="0"/>
              <a:t>Arbeitsgesetzbuches</a:t>
            </a:r>
            <a:r>
              <a:rPr lang="de-DE" dirty="0"/>
              <a:t>, den großherzoglichen Verordnungen die aufgrund dieses Buches getroffen wurden, sowie den Bestimmungen der </a:t>
            </a:r>
            <a:r>
              <a:rPr lang="de-DE" dirty="0" smtClean="0"/>
              <a:t>Gewerbeaufsicht.</a:t>
            </a:r>
          </a:p>
          <a:p>
            <a:pPr algn="just"/>
            <a:r>
              <a:rPr lang="de-DE" dirty="0" smtClean="0"/>
              <a:t>Die </a:t>
            </a:r>
            <a:r>
              <a:rPr lang="de-DE" dirty="0"/>
              <a:t>Empfehlungen sollen auf Gefährdungen hinweisen und Wege aufzeigen, wie diese vermieden oder verringert werden können, damit Arbeitgeber und Arbeitnehmer ein </a:t>
            </a:r>
            <a:r>
              <a:rPr lang="de-DE" dirty="0" smtClean="0"/>
              <a:t>Gefahrenbewusstsein entwickeln </a:t>
            </a:r>
            <a:r>
              <a:rPr lang="de-DE" dirty="0"/>
              <a:t>und zweckmäßige Vorbeugungsmaßnahmen treffen. Der Einsatz anderer Mittel ist jedoch möglich, wenn Sicherheit und Gesundheitsschutz am Arbeitsplatz in gleicher Weise gewährleistet sind. </a:t>
            </a: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53</a:t>
            </a:fld>
            <a:endParaRPr lang="fr-L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2662864"/>
            <a:ext cx="3199444" cy="2135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628500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Artikel 163 </a:t>
            </a:r>
            <a:r>
              <a:rPr lang="de-DE" dirty="0"/>
              <a:t>des Gesetzbuches der sozialen Sicherheit</a:t>
            </a:r>
            <a:endParaRPr lang="fr-LU" dirty="0"/>
          </a:p>
        </p:txBody>
      </p:sp>
      <p:sp>
        <p:nvSpPr>
          <p:cNvPr id="3" name="Content Placeholder 2"/>
          <p:cNvSpPr>
            <a:spLocks noGrp="1"/>
          </p:cNvSpPr>
          <p:nvPr>
            <p:ph idx="1"/>
          </p:nvPr>
        </p:nvSpPr>
        <p:spPr>
          <a:xfrm>
            <a:off x="838200" y="1825625"/>
            <a:ext cx="7498492" cy="4351338"/>
          </a:xfrm>
        </p:spPr>
        <p:txBody>
          <a:bodyPr>
            <a:normAutofit/>
          </a:bodyPr>
          <a:lstStyle/>
          <a:p>
            <a:pPr marL="0" lvl="0" indent="0">
              <a:lnSpc>
                <a:spcPct val="80000"/>
              </a:lnSpc>
              <a:buClr>
                <a:srgbClr val="0000CC"/>
              </a:buClr>
              <a:buNone/>
              <a:defRPr/>
            </a:pPr>
            <a:r>
              <a:rPr lang="de-DE" sz="2300" dirty="0" smtClean="0"/>
              <a:t>Die </a:t>
            </a:r>
            <a:r>
              <a:rPr lang="de-DE" sz="2300" dirty="0"/>
              <a:t>Empfehlungen zur Unfallverhütung, welche als allgemein anerkannte Regeln auf </a:t>
            </a:r>
            <a:r>
              <a:rPr lang="de-DE" sz="2300" dirty="0" smtClean="0"/>
              <a:t>dem </a:t>
            </a:r>
            <a:r>
              <a:rPr lang="de-DE" sz="2300" dirty="0"/>
              <a:t>Gebiet der Risikoprävention gelten, können für alle versicherten Aktivitäten oder bestimmte dieser Aktivitäten erstellt werden. Sie </a:t>
            </a:r>
            <a:r>
              <a:rPr lang="de-DE" sz="2300" dirty="0" smtClean="0"/>
              <a:t>richten sich an:</a:t>
            </a:r>
          </a:p>
          <a:p>
            <a:pPr lvl="1">
              <a:lnSpc>
                <a:spcPct val="80000"/>
              </a:lnSpc>
              <a:defRPr/>
            </a:pPr>
            <a:r>
              <a:rPr lang="de-DE" sz="2300" i="1" dirty="0" smtClean="0"/>
              <a:t>die </a:t>
            </a:r>
            <a:r>
              <a:rPr lang="de-DE" sz="2300" i="1" dirty="0"/>
              <a:t>Arbeitgeber, um Arbeitsunfällen und Berufskrankheiten vorzubeugen und das Leben und die Gesundheit der Versicherten zu schützen;</a:t>
            </a:r>
          </a:p>
          <a:p>
            <a:pPr lvl="1">
              <a:lnSpc>
                <a:spcPct val="80000"/>
              </a:lnSpc>
              <a:defRPr/>
            </a:pPr>
            <a:r>
              <a:rPr lang="de-DE" sz="2300" i="1" dirty="0"/>
              <a:t>die Versicherten, um Arbeitsunfällen und Berufskrankheiten vorzubeugen.</a:t>
            </a:r>
          </a:p>
          <a:p>
            <a:pPr marL="0" indent="0">
              <a:lnSpc>
                <a:spcPct val="80000"/>
              </a:lnSpc>
              <a:buClr>
                <a:srgbClr val="0000CC"/>
              </a:buClr>
              <a:buNone/>
              <a:defRPr/>
            </a:pPr>
            <a:r>
              <a:rPr lang="de-DE" sz="2300" b="1" i="1" dirty="0"/>
              <a:t>Die Empfehlungen zur Unfallverhütung werden den Arbeitgebern durch sämtliche geeigneten Mittel zur Kenntnis gebracht. Letztere informieren daraufhin ihre jeweils betroffenen Beschäftigten. </a:t>
            </a:r>
          </a:p>
          <a:p>
            <a:pPr marL="0" lvl="0" indent="0">
              <a:lnSpc>
                <a:spcPct val="80000"/>
              </a:lnSpc>
              <a:buClr>
                <a:srgbClr val="0000CC"/>
              </a:buClr>
              <a:buNone/>
              <a:defRPr/>
            </a:pPr>
            <a:endParaRPr lang="de-DE" sz="2300" i="1" dirty="0"/>
          </a:p>
          <a:p>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54</a:t>
            </a:fld>
            <a:endParaRPr lang="fr-LU"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544" r="33790"/>
          <a:stretch/>
        </p:blipFill>
        <p:spPr>
          <a:xfrm>
            <a:off x="8834334" y="2045955"/>
            <a:ext cx="3036391" cy="34555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683672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LU" dirty="0" err="1" smtClean="0"/>
              <a:t>Empfehlung</a:t>
            </a:r>
            <a:r>
              <a:rPr lang="fr-LU" dirty="0" smtClean="0"/>
              <a:t> </a:t>
            </a:r>
            <a:br>
              <a:rPr lang="fr-LU" dirty="0" smtClean="0"/>
            </a:br>
            <a:r>
              <a:rPr lang="de-DE" dirty="0" smtClean="0"/>
              <a:t>„</a:t>
            </a:r>
            <a:r>
              <a:rPr lang="fr-LU" dirty="0" err="1" smtClean="0"/>
              <a:t>Sicherer</a:t>
            </a:r>
            <a:r>
              <a:rPr lang="fr-LU" dirty="0" smtClean="0"/>
              <a:t> </a:t>
            </a:r>
            <a:r>
              <a:rPr lang="fr-LU" dirty="0" err="1"/>
              <a:t>Umgang</a:t>
            </a:r>
            <a:r>
              <a:rPr lang="fr-LU" dirty="0"/>
              <a:t> mit </a:t>
            </a:r>
            <a:r>
              <a:rPr lang="fr-LU" dirty="0" err="1" smtClean="0"/>
              <a:t>Arbeitsmaschinen</a:t>
            </a:r>
            <a:r>
              <a:rPr lang="de-DE" dirty="0" smtClean="0"/>
              <a:t>“</a:t>
            </a:r>
            <a:endParaRPr lang="fr-LU" dirty="0"/>
          </a:p>
        </p:txBody>
      </p:sp>
      <p:sp>
        <p:nvSpPr>
          <p:cNvPr id="3" name="Content Placeholder 2"/>
          <p:cNvSpPr>
            <a:spLocks noGrp="1"/>
          </p:cNvSpPr>
          <p:nvPr>
            <p:ph idx="1"/>
          </p:nvPr>
        </p:nvSpPr>
        <p:spPr>
          <a:xfrm>
            <a:off x="838200" y="1825624"/>
            <a:ext cx="10873154" cy="4895851"/>
          </a:xfrm>
        </p:spPr>
        <p:txBody>
          <a:bodyPr>
            <a:normAutofit/>
          </a:bodyPr>
          <a:lstStyle/>
          <a:p>
            <a:pPr algn="just"/>
            <a:r>
              <a:rPr lang="fr-LU" sz="2400" dirty="0" err="1" smtClean="0"/>
              <a:t>Das</a:t>
            </a:r>
            <a:r>
              <a:rPr lang="fr-LU" sz="2400" dirty="0" smtClean="0"/>
              <a:t> </a:t>
            </a:r>
            <a:r>
              <a:rPr lang="fr-LU" sz="2400" dirty="0" err="1"/>
              <a:t>Arbeitsgesetzbuch</a:t>
            </a:r>
            <a:r>
              <a:rPr lang="fr-LU" sz="2400" dirty="0"/>
              <a:t> </a:t>
            </a:r>
            <a:r>
              <a:rPr lang="fr-LU" sz="2400" dirty="0" err="1"/>
              <a:t>sieht</a:t>
            </a:r>
            <a:r>
              <a:rPr lang="fr-LU" sz="2400" dirty="0"/>
              <a:t> </a:t>
            </a:r>
            <a:r>
              <a:rPr lang="fr-LU" sz="2400" dirty="0" err="1"/>
              <a:t>für</a:t>
            </a:r>
            <a:r>
              <a:rPr lang="fr-LU" sz="2400" dirty="0"/>
              <a:t> </a:t>
            </a:r>
            <a:r>
              <a:rPr lang="fr-LU" sz="2400" dirty="0" err="1"/>
              <a:t>jeden</a:t>
            </a:r>
            <a:r>
              <a:rPr lang="fr-LU" sz="2400" dirty="0"/>
              <a:t> </a:t>
            </a:r>
            <a:r>
              <a:rPr lang="fr-LU" sz="2400" dirty="0" err="1"/>
              <a:t>Arbeitnehmer</a:t>
            </a:r>
            <a:r>
              <a:rPr lang="fr-LU" sz="2400" dirty="0"/>
              <a:t> </a:t>
            </a:r>
            <a:r>
              <a:rPr lang="fr-LU" sz="2400" dirty="0" err="1"/>
              <a:t>auf</a:t>
            </a:r>
            <a:r>
              <a:rPr lang="fr-LU" sz="2400" dirty="0"/>
              <a:t> </a:t>
            </a:r>
            <a:r>
              <a:rPr lang="fr-LU" sz="2400" dirty="0" err="1"/>
              <a:t>einem</a:t>
            </a:r>
            <a:r>
              <a:rPr lang="fr-LU" sz="2400" dirty="0"/>
              <a:t> </a:t>
            </a:r>
            <a:r>
              <a:rPr lang="fr-LU" sz="2400" dirty="0" err="1"/>
              <a:t>Risikoposten</a:t>
            </a:r>
            <a:r>
              <a:rPr lang="fr-LU" sz="2400" dirty="0"/>
              <a:t> </a:t>
            </a:r>
            <a:r>
              <a:rPr lang="fr-LU" sz="2400" dirty="0" err="1"/>
              <a:t>eine</a:t>
            </a:r>
            <a:r>
              <a:rPr lang="fr-LU" sz="2400" dirty="0"/>
              <a:t> </a:t>
            </a:r>
            <a:r>
              <a:rPr lang="fr-LU" sz="2400" dirty="0" err="1"/>
              <a:t>Schulung</a:t>
            </a:r>
            <a:r>
              <a:rPr lang="fr-LU" sz="2400" dirty="0"/>
              <a:t> </a:t>
            </a:r>
            <a:r>
              <a:rPr lang="fr-LU" sz="2400" dirty="0" smtClean="0"/>
              <a:t>vor.</a:t>
            </a:r>
          </a:p>
          <a:p>
            <a:pPr algn="just"/>
            <a:r>
              <a:rPr lang="fr-LU" sz="2400" dirty="0" err="1" smtClean="0"/>
              <a:t>Diese</a:t>
            </a:r>
            <a:r>
              <a:rPr lang="fr-LU" sz="2400" dirty="0" smtClean="0"/>
              <a:t> </a:t>
            </a:r>
            <a:r>
              <a:rPr lang="fr-LU" sz="2400" dirty="0" err="1"/>
              <a:t>Empfehlung</a:t>
            </a:r>
            <a:r>
              <a:rPr lang="fr-LU" sz="2400" dirty="0"/>
              <a:t> der </a:t>
            </a:r>
            <a:r>
              <a:rPr lang="fr-LU" sz="2400" dirty="0" err="1"/>
              <a:t>Unfallversicherung</a:t>
            </a:r>
            <a:r>
              <a:rPr lang="fr-LU" sz="2400" dirty="0"/>
              <a:t> </a:t>
            </a:r>
            <a:r>
              <a:rPr lang="fr-LU" sz="2400" dirty="0" err="1"/>
              <a:t>hat</a:t>
            </a:r>
            <a:r>
              <a:rPr lang="fr-LU" sz="2400" dirty="0"/>
              <a:t> </a:t>
            </a:r>
            <a:r>
              <a:rPr lang="fr-LU" sz="2400" dirty="0" err="1"/>
              <a:t>als</a:t>
            </a:r>
            <a:r>
              <a:rPr lang="fr-LU" sz="2400" dirty="0"/>
              <a:t> </a:t>
            </a:r>
            <a:r>
              <a:rPr lang="fr-LU" sz="2400" dirty="0" err="1"/>
              <a:t>Ziel</a:t>
            </a:r>
            <a:r>
              <a:rPr lang="fr-LU" sz="2400" dirty="0"/>
              <a:t>, den </a:t>
            </a:r>
            <a:r>
              <a:rPr lang="fr-LU" sz="2400" dirty="0" err="1"/>
              <a:t>luxemburgischen</a:t>
            </a:r>
            <a:r>
              <a:rPr lang="fr-LU" sz="2400" dirty="0"/>
              <a:t> </a:t>
            </a:r>
            <a:r>
              <a:rPr lang="fr-LU" sz="2400" dirty="0" err="1"/>
              <a:t>Betrieben</a:t>
            </a:r>
            <a:r>
              <a:rPr lang="fr-LU" sz="2400" dirty="0"/>
              <a:t> </a:t>
            </a:r>
            <a:r>
              <a:rPr lang="fr-LU" sz="2400" dirty="0" err="1"/>
              <a:t>ein</a:t>
            </a:r>
            <a:r>
              <a:rPr lang="fr-LU" sz="2400" dirty="0"/>
              <a:t> </a:t>
            </a:r>
            <a:r>
              <a:rPr lang="fr-LU" sz="2400" dirty="0" err="1"/>
              <a:t>Aus</a:t>
            </a:r>
            <a:r>
              <a:rPr lang="fr-LU" sz="2400" dirty="0"/>
              <a:t>- </a:t>
            </a:r>
            <a:r>
              <a:rPr lang="fr-LU" sz="2400" dirty="0" err="1"/>
              <a:t>und</a:t>
            </a:r>
            <a:r>
              <a:rPr lang="fr-LU" sz="2400" dirty="0"/>
              <a:t> </a:t>
            </a:r>
            <a:r>
              <a:rPr lang="fr-LU" sz="2400" dirty="0" err="1"/>
              <a:t>Fortbildungsverfahren</a:t>
            </a:r>
            <a:r>
              <a:rPr lang="fr-LU" sz="2400" dirty="0"/>
              <a:t> </a:t>
            </a:r>
            <a:r>
              <a:rPr lang="fr-LU" sz="2400" dirty="0" err="1"/>
              <a:t>für</a:t>
            </a:r>
            <a:r>
              <a:rPr lang="fr-LU" sz="2400" dirty="0"/>
              <a:t> den </a:t>
            </a:r>
            <a:r>
              <a:rPr lang="fr-LU" sz="2400" dirty="0" err="1"/>
              <a:t>sicheren</a:t>
            </a:r>
            <a:r>
              <a:rPr lang="fr-LU" sz="2400" dirty="0"/>
              <a:t> </a:t>
            </a:r>
            <a:r>
              <a:rPr lang="fr-LU" sz="2400" dirty="0" err="1"/>
              <a:t>Umgang</a:t>
            </a:r>
            <a:r>
              <a:rPr lang="fr-LU" sz="2400" dirty="0"/>
              <a:t> mit </a:t>
            </a:r>
            <a:r>
              <a:rPr lang="fr-LU" sz="2400" dirty="0" err="1"/>
              <a:t>Arbeitsmaschinen</a:t>
            </a:r>
            <a:r>
              <a:rPr lang="fr-LU" sz="2400" dirty="0"/>
              <a:t> </a:t>
            </a:r>
            <a:r>
              <a:rPr lang="fr-LU" sz="2400" dirty="0" err="1" smtClean="0"/>
              <a:t>anzubieten</a:t>
            </a:r>
            <a:r>
              <a:rPr lang="fr-LU" sz="2400" dirty="0" smtClean="0"/>
              <a:t>.</a:t>
            </a:r>
          </a:p>
          <a:p>
            <a:pPr algn="just"/>
            <a:r>
              <a:rPr lang="fr-LU" sz="2400" dirty="0" smtClean="0"/>
              <a:t>Der </a:t>
            </a:r>
            <a:r>
              <a:rPr lang="fr-LU" sz="2400" dirty="0" err="1"/>
              <a:t>Befähigungsnachweis</a:t>
            </a:r>
            <a:r>
              <a:rPr lang="fr-LU" sz="2400" dirty="0"/>
              <a:t> </a:t>
            </a:r>
            <a:r>
              <a:rPr lang="fr-LU" sz="2400" dirty="0" err="1"/>
              <a:t>wird</a:t>
            </a:r>
            <a:r>
              <a:rPr lang="fr-LU" sz="2400" dirty="0"/>
              <a:t> </a:t>
            </a:r>
            <a:r>
              <a:rPr lang="fr-LU" sz="2400" dirty="0" err="1"/>
              <a:t>von</a:t>
            </a:r>
            <a:r>
              <a:rPr lang="fr-LU" sz="2400" dirty="0"/>
              <a:t> </a:t>
            </a:r>
            <a:r>
              <a:rPr lang="fr-LU" sz="2400" dirty="0" err="1"/>
              <a:t>einer</a:t>
            </a:r>
            <a:r>
              <a:rPr lang="fr-LU" sz="2400" dirty="0"/>
              <a:t> </a:t>
            </a:r>
            <a:r>
              <a:rPr lang="fr-LU" sz="2400" dirty="0" err="1"/>
              <a:t>von</a:t>
            </a:r>
            <a:r>
              <a:rPr lang="fr-LU" sz="2400" dirty="0"/>
              <a:t> der AAA </a:t>
            </a:r>
            <a:r>
              <a:rPr lang="fr-LU" sz="2400" dirty="0" err="1"/>
              <a:t>anerkannten</a:t>
            </a:r>
            <a:r>
              <a:rPr lang="fr-LU" sz="2400" dirty="0"/>
              <a:t> </a:t>
            </a:r>
            <a:r>
              <a:rPr lang="fr-LU" sz="2400" dirty="0" err="1"/>
              <a:t>Schulungsstelle</a:t>
            </a:r>
            <a:r>
              <a:rPr lang="fr-LU" sz="2400" dirty="0"/>
              <a:t> </a:t>
            </a:r>
            <a:r>
              <a:rPr lang="fr-LU" sz="2400" dirty="0" err="1" smtClean="0"/>
              <a:t>vergeben</a:t>
            </a:r>
            <a:r>
              <a:rPr lang="fr-LU" sz="2400" dirty="0" smtClean="0"/>
              <a:t>.</a:t>
            </a:r>
            <a:endParaRPr lang="de-DE" sz="2400" dirty="0" smtClean="0"/>
          </a:p>
          <a:p>
            <a:pPr algn="just"/>
            <a:r>
              <a:rPr lang="de-DE" sz="2400" dirty="0" smtClean="0"/>
              <a:t>Die Liste der Fortbildungszentren befindet sich auf der Internet Seite der AAA.</a:t>
            </a:r>
            <a:endParaRPr lang="de-DE" sz="2400" dirty="0"/>
          </a:p>
          <a:p>
            <a:pPr marL="452438" indent="-182563" algn="just">
              <a:buFont typeface="Calibri" panose="020F0502020204030204" pitchFamily="34" charset="0"/>
              <a:buChar char="⁻"/>
            </a:pPr>
            <a:endParaRPr lang="fr-LU" sz="2000" dirty="0"/>
          </a:p>
          <a:p>
            <a:pPr marL="0" indent="0" algn="just">
              <a:buNone/>
            </a:pPr>
            <a:endParaRPr lang="fr-LU" sz="2000" dirty="0"/>
          </a:p>
          <a:p>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55</a:t>
            </a:fld>
            <a:endParaRPr lang="fr-LU" dirty="0"/>
          </a:p>
        </p:txBody>
      </p:sp>
    </p:spTree>
    <p:extLst>
      <p:ext uri="{BB962C8B-B14F-4D97-AF65-F5344CB8AC3E}">
        <p14:creationId xmlns:p14="http://schemas.microsoft.com/office/powerpoint/2010/main" val="36334538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LU" dirty="0" err="1" smtClean="0"/>
              <a:t>Schulungen</a:t>
            </a:r>
            <a:r>
              <a:rPr lang="fr-LU" dirty="0" smtClean="0"/>
              <a:t> </a:t>
            </a:r>
            <a:r>
              <a:rPr lang="fr-LU" dirty="0" err="1" smtClean="0"/>
              <a:t>im</a:t>
            </a:r>
            <a:r>
              <a:rPr lang="fr-LU" dirty="0" smtClean="0"/>
              <a:t> </a:t>
            </a:r>
            <a:r>
              <a:rPr lang="fr-LU" dirty="0" err="1" smtClean="0"/>
              <a:t>Zusammenhang</a:t>
            </a:r>
            <a:r>
              <a:rPr lang="fr-LU" dirty="0" smtClean="0"/>
              <a:t> mit den </a:t>
            </a:r>
            <a:r>
              <a:rPr lang="fr-LU" dirty="0" err="1" smtClean="0"/>
              <a:t>Empfehlungen</a:t>
            </a:r>
            <a:r>
              <a:rPr lang="fr-LU" dirty="0" smtClean="0"/>
              <a:t> </a:t>
            </a:r>
            <a:r>
              <a:rPr lang="fr-LU" dirty="0" err="1" smtClean="0"/>
              <a:t>zur</a:t>
            </a:r>
            <a:r>
              <a:rPr lang="fr-LU" dirty="0" smtClean="0"/>
              <a:t> </a:t>
            </a:r>
            <a:r>
              <a:rPr lang="fr-LU" dirty="0" err="1" smtClean="0"/>
              <a:t>Unfallverhütung</a:t>
            </a:r>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56</a:t>
            </a:fld>
            <a:endParaRPr lang="fr-LU" dirty="0"/>
          </a:p>
        </p:txBody>
      </p:sp>
      <p:pic>
        <p:nvPicPr>
          <p:cNvPr id="3" name="Picture 2"/>
          <p:cNvPicPr>
            <a:picLocks noChangeAspect="1"/>
          </p:cNvPicPr>
          <p:nvPr/>
        </p:nvPicPr>
        <p:blipFill>
          <a:blip r:embed="rId2"/>
          <a:stretch>
            <a:fillRect/>
          </a:stretch>
        </p:blipFill>
        <p:spPr>
          <a:xfrm>
            <a:off x="1734849" y="1748592"/>
            <a:ext cx="9080933" cy="4549854"/>
          </a:xfrm>
          <a:prstGeom prst="rect">
            <a:avLst/>
          </a:prstGeom>
        </p:spPr>
      </p:pic>
    </p:spTree>
    <p:extLst>
      <p:ext uri="{BB962C8B-B14F-4D97-AF65-F5344CB8AC3E}">
        <p14:creationId xmlns:p14="http://schemas.microsoft.com/office/powerpoint/2010/main" val="4256792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smtClean="0"/>
              <a:t>Label « Sécher &amp; </a:t>
            </a:r>
            <a:r>
              <a:rPr lang="fr-LU" dirty="0" err="1" smtClean="0"/>
              <a:t>Gesond</a:t>
            </a:r>
            <a:r>
              <a:rPr lang="fr-LU" dirty="0" smtClean="0"/>
              <a:t> mat System »</a:t>
            </a:r>
            <a:endParaRPr lang="fr-LU" dirty="0"/>
          </a:p>
        </p:txBody>
      </p:sp>
      <p:sp>
        <p:nvSpPr>
          <p:cNvPr id="3" name="Content Placeholder 2"/>
          <p:cNvSpPr>
            <a:spLocks noGrp="1"/>
          </p:cNvSpPr>
          <p:nvPr>
            <p:ph idx="1"/>
          </p:nvPr>
        </p:nvSpPr>
        <p:spPr>
          <a:xfrm>
            <a:off x="838200" y="1661632"/>
            <a:ext cx="10982257" cy="1443260"/>
          </a:xfrm>
        </p:spPr>
        <p:txBody>
          <a:bodyPr>
            <a:noAutofit/>
          </a:bodyPr>
          <a:lstStyle/>
          <a:p>
            <a:pPr marL="0" indent="0">
              <a:buNone/>
            </a:pPr>
            <a:r>
              <a:rPr lang="de-DE" sz="1800" dirty="0" smtClean="0"/>
              <a:t>In </a:t>
            </a:r>
            <a:r>
              <a:rPr lang="de-DE" sz="1800" dirty="0"/>
              <a:t>dem Bestreben, Unternehmen dabei zu helfen, ein effizientes Management der Sicherheit und Gesundheit am Arbeitsplatz umzusetzen, hat die Unfallversicherung </a:t>
            </a:r>
            <a:r>
              <a:rPr lang="de-DE" sz="1800" dirty="0" smtClean="0"/>
              <a:t>ein </a:t>
            </a:r>
            <a:r>
              <a:rPr lang="de-DE" sz="1800" dirty="0"/>
              <a:t>Qualitätslabel in Sachen Sicherheit und Gesundheit am Arbeitsplatz namens „</a:t>
            </a:r>
            <a:r>
              <a:rPr lang="de-DE" sz="1800" dirty="0" err="1"/>
              <a:t>Sécher</a:t>
            </a:r>
            <a:r>
              <a:rPr lang="de-DE" sz="1800" dirty="0"/>
              <a:t> a </a:t>
            </a:r>
            <a:r>
              <a:rPr lang="de-DE" sz="1800" dirty="0" err="1"/>
              <a:t>Gesond</a:t>
            </a:r>
            <a:r>
              <a:rPr lang="de-DE" sz="1800" dirty="0"/>
              <a:t> </a:t>
            </a:r>
            <a:r>
              <a:rPr lang="de-DE" sz="1800" dirty="0" err="1"/>
              <a:t>mat</a:t>
            </a:r>
            <a:r>
              <a:rPr lang="de-DE" sz="1800" dirty="0"/>
              <a:t> System“ eingeführt. </a:t>
            </a:r>
            <a:r>
              <a:rPr lang="de-DE" sz="1800" b="1" dirty="0"/>
              <a:t> Mit diesem Label für kleinere Unternehmen möchte die AAA die Bemühungen der Arbeitgeber im Bereich Risikoprävention fördern und gleichzeitig den Verwaltungsaufwand so gering wie nur möglich halten.</a:t>
            </a:r>
            <a:endParaRPr lang="fr-LU" sz="1800" dirty="0"/>
          </a:p>
          <a:p>
            <a:pPr marL="342900" lvl="0" indent="-342900" eaLnBrk="0" hangingPunct="0">
              <a:spcBef>
                <a:spcPct val="0"/>
              </a:spcBef>
              <a:buClr>
                <a:srgbClr val="0000CC"/>
              </a:buClr>
              <a:buSzPct val="75000"/>
              <a:defRPr/>
            </a:pPr>
            <a:endParaRPr lang="fr-LU" sz="1800" b="1" dirty="0" smtClean="0">
              <a:solidFill>
                <a:schemeClr val="tx1">
                  <a:lumMod val="65000"/>
                  <a:lumOff val="35000"/>
                </a:schemeClr>
              </a:solidFill>
            </a:endParaRPr>
          </a:p>
          <a:p>
            <a:pPr marL="342900" lvl="0" indent="-342900" eaLnBrk="0" hangingPunct="0">
              <a:spcBef>
                <a:spcPct val="0"/>
              </a:spcBef>
              <a:buClr>
                <a:srgbClr val="0000CC"/>
              </a:buClr>
              <a:buSzPct val="75000"/>
              <a:defRPr/>
            </a:pPr>
            <a:r>
              <a:rPr lang="fr-LU" sz="1800" b="1" dirty="0" err="1" smtClean="0">
                <a:solidFill>
                  <a:schemeClr val="tx1">
                    <a:lumMod val="65000"/>
                    <a:lumOff val="35000"/>
                  </a:schemeClr>
                </a:solidFill>
              </a:rPr>
              <a:t>Förderung</a:t>
            </a:r>
            <a:r>
              <a:rPr lang="fr-LU" sz="1800" b="1" dirty="0" smtClean="0">
                <a:solidFill>
                  <a:schemeClr val="tx1">
                    <a:lumMod val="65000"/>
                    <a:lumOff val="35000"/>
                  </a:schemeClr>
                </a:solidFill>
              </a:rPr>
              <a:t> </a:t>
            </a:r>
            <a:r>
              <a:rPr lang="fr-LU" sz="1800" b="1" dirty="0">
                <a:solidFill>
                  <a:schemeClr val="tx1">
                    <a:lumMod val="65000"/>
                    <a:lumOff val="35000"/>
                  </a:schemeClr>
                </a:solidFill>
              </a:rPr>
              <a:t>der </a:t>
            </a:r>
            <a:r>
              <a:rPr lang="fr-LU" sz="1800" b="1" dirty="0" err="1">
                <a:solidFill>
                  <a:schemeClr val="tx1">
                    <a:lumMod val="65000"/>
                    <a:lumOff val="35000"/>
                  </a:schemeClr>
                </a:solidFill>
              </a:rPr>
              <a:t>Sicherheit</a:t>
            </a:r>
            <a:r>
              <a:rPr lang="fr-LU" sz="1800" b="1" dirty="0">
                <a:solidFill>
                  <a:schemeClr val="tx1">
                    <a:lumMod val="65000"/>
                    <a:lumOff val="35000"/>
                  </a:schemeClr>
                </a:solidFill>
              </a:rPr>
              <a:t> </a:t>
            </a:r>
            <a:r>
              <a:rPr lang="fr-LU" sz="1800" b="1" dirty="0" err="1">
                <a:solidFill>
                  <a:schemeClr val="tx1">
                    <a:lumMod val="65000"/>
                    <a:lumOff val="35000"/>
                  </a:schemeClr>
                </a:solidFill>
              </a:rPr>
              <a:t>und</a:t>
            </a:r>
            <a:r>
              <a:rPr lang="fr-LU" sz="1800" b="1" dirty="0">
                <a:solidFill>
                  <a:schemeClr val="tx1">
                    <a:lumMod val="65000"/>
                    <a:lumOff val="35000"/>
                  </a:schemeClr>
                </a:solidFill>
              </a:rPr>
              <a:t> der </a:t>
            </a:r>
            <a:r>
              <a:rPr lang="fr-LU" sz="1800" b="1" dirty="0" err="1">
                <a:solidFill>
                  <a:schemeClr val="tx1">
                    <a:lumMod val="65000"/>
                    <a:lumOff val="35000"/>
                  </a:schemeClr>
                </a:solidFill>
              </a:rPr>
              <a:t>Gesundheit</a:t>
            </a:r>
            <a:r>
              <a:rPr lang="fr-LU" sz="1800" b="1" dirty="0">
                <a:solidFill>
                  <a:schemeClr val="tx1">
                    <a:lumMod val="65000"/>
                    <a:lumOff val="35000"/>
                  </a:schemeClr>
                </a:solidFill>
              </a:rPr>
              <a:t> </a:t>
            </a:r>
            <a:r>
              <a:rPr lang="fr-LU" sz="1800" b="1" dirty="0" err="1">
                <a:solidFill>
                  <a:schemeClr val="tx1">
                    <a:lumMod val="65000"/>
                    <a:lumOff val="35000"/>
                  </a:schemeClr>
                </a:solidFill>
              </a:rPr>
              <a:t>am</a:t>
            </a:r>
            <a:r>
              <a:rPr lang="fr-LU" sz="1800" b="1" dirty="0">
                <a:solidFill>
                  <a:schemeClr val="tx1">
                    <a:lumMod val="65000"/>
                    <a:lumOff val="35000"/>
                  </a:schemeClr>
                </a:solidFill>
              </a:rPr>
              <a:t> </a:t>
            </a:r>
            <a:r>
              <a:rPr lang="fr-LU" sz="1800" b="1" dirty="0" err="1" smtClean="0">
                <a:solidFill>
                  <a:schemeClr val="tx1">
                    <a:lumMod val="65000"/>
                    <a:lumOff val="35000"/>
                  </a:schemeClr>
                </a:solidFill>
              </a:rPr>
              <a:t>Arbeitsplatz</a:t>
            </a:r>
            <a:endParaRPr lang="fr-LU" sz="1800" b="1" dirty="0">
              <a:solidFill>
                <a:schemeClr val="tx1">
                  <a:lumMod val="65000"/>
                  <a:lumOff val="35000"/>
                </a:schemeClr>
              </a:solidFill>
            </a:endParaRPr>
          </a:p>
          <a:p>
            <a:pPr marL="342900" lvl="0" indent="-342900" eaLnBrk="0" hangingPunct="0">
              <a:spcBef>
                <a:spcPct val="0"/>
              </a:spcBef>
              <a:buClr>
                <a:srgbClr val="0000CC"/>
              </a:buClr>
              <a:buSzPct val="75000"/>
              <a:defRPr/>
            </a:pPr>
            <a:r>
              <a:rPr lang="fr-LU" sz="1800" b="1" dirty="0" err="1" smtClean="0">
                <a:solidFill>
                  <a:schemeClr val="tx1">
                    <a:lumMod val="65000"/>
                    <a:lumOff val="35000"/>
                  </a:schemeClr>
                </a:solidFill>
              </a:rPr>
              <a:t>Persönliche</a:t>
            </a:r>
            <a:r>
              <a:rPr lang="fr-LU" sz="1800" b="1" dirty="0" smtClean="0">
                <a:solidFill>
                  <a:schemeClr val="tx1">
                    <a:lumMod val="65000"/>
                    <a:lumOff val="35000"/>
                  </a:schemeClr>
                </a:solidFill>
              </a:rPr>
              <a:t> </a:t>
            </a:r>
            <a:r>
              <a:rPr lang="fr-LU" sz="1800" b="1" dirty="0" err="1">
                <a:solidFill>
                  <a:schemeClr val="tx1">
                    <a:lumMod val="65000"/>
                    <a:lumOff val="35000"/>
                  </a:schemeClr>
                </a:solidFill>
              </a:rPr>
              <a:t>Beratung</a:t>
            </a:r>
            <a:r>
              <a:rPr lang="fr-LU" sz="1800" b="1" dirty="0">
                <a:solidFill>
                  <a:schemeClr val="tx1">
                    <a:lumMod val="65000"/>
                    <a:lumOff val="35000"/>
                  </a:schemeClr>
                </a:solidFill>
              </a:rPr>
              <a:t>, </a:t>
            </a:r>
            <a:r>
              <a:rPr lang="fr-LU" sz="1800" b="1" dirty="0" err="1">
                <a:solidFill>
                  <a:schemeClr val="tx1">
                    <a:lumMod val="65000"/>
                    <a:lumOff val="35000"/>
                  </a:schemeClr>
                </a:solidFill>
              </a:rPr>
              <a:t>Begleitung</a:t>
            </a:r>
            <a:r>
              <a:rPr lang="fr-LU" sz="1800" b="1" dirty="0">
                <a:solidFill>
                  <a:schemeClr val="tx1">
                    <a:lumMod val="65000"/>
                    <a:lumOff val="35000"/>
                  </a:schemeClr>
                </a:solidFill>
              </a:rPr>
              <a:t> </a:t>
            </a:r>
            <a:r>
              <a:rPr lang="fr-LU" sz="1800" b="1" dirty="0" err="1">
                <a:solidFill>
                  <a:schemeClr val="tx1">
                    <a:lumMod val="65000"/>
                    <a:lumOff val="35000"/>
                  </a:schemeClr>
                </a:solidFill>
              </a:rPr>
              <a:t>und</a:t>
            </a:r>
            <a:r>
              <a:rPr lang="fr-LU" sz="1800" b="1" dirty="0">
                <a:solidFill>
                  <a:schemeClr val="tx1">
                    <a:lumMod val="65000"/>
                    <a:lumOff val="35000"/>
                  </a:schemeClr>
                </a:solidFill>
              </a:rPr>
              <a:t> </a:t>
            </a:r>
            <a:r>
              <a:rPr lang="fr-LU" sz="1800" b="1" dirty="0" err="1">
                <a:solidFill>
                  <a:schemeClr val="tx1">
                    <a:lumMod val="65000"/>
                    <a:lumOff val="35000"/>
                  </a:schemeClr>
                </a:solidFill>
              </a:rPr>
              <a:t>Betreuung</a:t>
            </a:r>
            <a:r>
              <a:rPr lang="fr-LU" sz="1800" b="1" dirty="0">
                <a:solidFill>
                  <a:schemeClr val="tx1">
                    <a:lumMod val="65000"/>
                    <a:lumOff val="35000"/>
                  </a:schemeClr>
                </a:solidFill>
              </a:rPr>
              <a:t> des </a:t>
            </a:r>
            <a:r>
              <a:rPr lang="fr-LU" sz="1800" b="1" dirty="0" smtClean="0">
                <a:solidFill>
                  <a:schemeClr val="tx1">
                    <a:lumMod val="65000"/>
                    <a:lumOff val="35000"/>
                  </a:schemeClr>
                </a:solidFill>
              </a:rPr>
              <a:t/>
            </a:r>
            <a:br>
              <a:rPr lang="fr-LU" sz="1800" b="1" dirty="0" smtClean="0">
                <a:solidFill>
                  <a:schemeClr val="tx1">
                    <a:lumMod val="65000"/>
                    <a:lumOff val="35000"/>
                  </a:schemeClr>
                </a:solidFill>
              </a:rPr>
            </a:br>
            <a:r>
              <a:rPr lang="fr-LU" sz="1800" b="1" dirty="0" err="1" smtClean="0">
                <a:solidFill>
                  <a:schemeClr val="tx1">
                    <a:lumMod val="65000"/>
                    <a:lumOff val="35000"/>
                  </a:schemeClr>
                </a:solidFill>
              </a:rPr>
              <a:t>Unternehmens</a:t>
            </a:r>
            <a:r>
              <a:rPr lang="fr-LU" sz="1800" b="1" dirty="0" smtClean="0">
                <a:solidFill>
                  <a:schemeClr val="tx1">
                    <a:lumMod val="65000"/>
                    <a:lumOff val="35000"/>
                  </a:schemeClr>
                </a:solidFill>
              </a:rPr>
              <a:t> </a:t>
            </a:r>
            <a:r>
              <a:rPr lang="fr-LU" sz="1800" b="1" dirty="0" err="1" smtClean="0">
                <a:solidFill>
                  <a:schemeClr val="tx1">
                    <a:lumMod val="65000"/>
                    <a:lumOff val="35000"/>
                  </a:schemeClr>
                </a:solidFill>
              </a:rPr>
              <a:t>im</a:t>
            </a:r>
            <a:r>
              <a:rPr lang="fr-LU" sz="1800" b="1" dirty="0" smtClean="0">
                <a:solidFill>
                  <a:schemeClr val="tx1">
                    <a:lumMod val="65000"/>
                    <a:lumOff val="35000"/>
                  </a:schemeClr>
                </a:solidFill>
              </a:rPr>
              <a:t> </a:t>
            </a:r>
            <a:r>
              <a:rPr lang="fr-LU" sz="1800" b="1" dirty="0" err="1" smtClean="0">
                <a:solidFill>
                  <a:schemeClr val="tx1">
                    <a:lumMod val="65000"/>
                    <a:lumOff val="35000"/>
                  </a:schemeClr>
                </a:solidFill>
              </a:rPr>
              <a:t>Hinblick</a:t>
            </a:r>
            <a:r>
              <a:rPr lang="fr-LU" sz="1800" b="1" dirty="0" smtClean="0">
                <a:solidFill>
                  <a:schemeClr val="tx1">
                    <a:lumMod val="65000"/>
                    <a:lumOff val="35000"/>
                  </a:schemeClr>
                </a:solidFill>
              </a:rPr>
              <a:t> </a:t>
            </a:r>
            <a:r>
              <a:rPr lang="fr-LU" sz="1800" b="1" dirty="0" err="1">
                <a:solidFill>
                  <a:schemeClr val="tx1">
                    <a:lumMod val="65000"/>
                    <a:lumOff val="35000"/>
                  </a:schemeClr>
                </a:solidFill>
              </a:rPr>
              <a:t>auf</a:t>
            </a:r>
            <a:r>
              <a:rPr lang="fr-LU" sz="1800" b="1" dirty="0">
                <a:solidFill>
                  <a:schemeClr val="tx1">
                    <a:lumMod val="65000"/>
                    <a:lumOff val="35000"/>
                  </a:schemeClr>
                </a:solidFill>
              </a:rPr>
              <a:t> </a:t>
            </a:r>
            <a:r>
              <a:rPr lang="fr-LU" sz="1800" b="1" dirty="0" err="1">
                <a:solidFill>
                  <a:schemeClr val="tx1">
                    <a:lumMod val="65000"/>
                    <a:lumOff val="35000"/>
                  </a:schemeClr>
                </a:solidFill>
              </a:rPr>
              <a:t>eine</a:t>
            </a:r>
            <a:r>
              <a:rPr lang="fr-LU" sz="1800" b="1" dirty="0">
                <a:solidFill>
                  <a:schemeClr val="tx1">
                    <a:lumMod val="65000"/>
                    <a:lumOff val="35000"/>
                  </a:schemeClr>
                </a:solidFill>
              </a:rPr>
              <a:t> </a:t>
            </a:r>
            <a:r>
              <a:rPr lang="fr-LU" sz="1800" b="1" dirty="0" err="1">
                <a:solidFill>
                  <a:schemeClr val="tx1">
                    <a:lumMod val="65000"/>
                    <a:lumOff val="35000"/>
                  </a:schemeClr>
                </a:solidFill>
              </a:rPr>
              <a:t>effiziente</a:t>
            </a:r>
            <a:r>
              <a:rPr lang="fr-LU" sz="1800" b="1" dirty="0">
                <a:solidFill>
                  <a:schemeClr val="tx1">
                    <a:lumMod val="65000"/>
                    <a:lumOff val="35000"/>
                  </a:schemeClr>
                </a:solidFill>
              </a:rPr>
              <a:t> </a:t>
            </a:r>
            <a:r>
              <a:rPr lang="fr-LU" sz="1800" b="1" dirty="0" err="1">
                <a:solidFill>
                  <a:schemeClr val="tx1">
                    <a:lumMod val="65000"/>
                    <a:lumOff val="35000"/>
                  </a:schemeClr>
                </a:solidFill>
              </a:rPr>
              <a:t>Gestaltung</a:t>
            </a:r>
            <a:r>
              <a:rPr lang="fr-LU" sz="1800" b="1" dirty="0">
                <a:solidFill>
                  <a:schemeClr val="tx1">
                    <a:lumMod val="65000"/>
                    <a:lumOff val="35000"/>
                  </a:schemeClr>
                </a:solidFill>
              </a:rPr>
              <a:t> </a:t>
            </a:r>
            <a:r>
              <a:rPr lang="fr-LU" sz="1800" b="1" dirty="0" smtClean="0">
                <a:solidFill>
                  <a:schemeClr val="tx1">
                    <a:lumMod val="65000"/>
                    <a:lumOff val="35000"/>
                  </a:schemeClr>
                </a:solidFill>
              </a:rPr>
              <a:t>der</a:t>
            </a:r>
            <a:br>
              <a:rPr lang="fr-LU" sz="1800" b="1" dirty="0" smtClean="0">
                <a:solidFill>
                  <a:schemeClr val="tx1">
                    <a:lumMod val="65000"/>
                    <a:lumOff val="35000"/>
                  </a:schemeClr>
                </a:solidFill>
              </a:rPr>
            </a:br>
            <a:r>
              <a:rPr lang="fr-LU" sz="1800" b="1" dirty="0" err="1" smtClean="0">
                <a:solidFill>
                  <a:schemeClr val="tx1">
                    <a:lumMod val="65000"/>
                    <a:lumOff val="35000"/>
                  </a:schemeClr>
                </a:solidFill>
              </a:rPr>
              <a:t>Sicherheit</a:t>
            </a:r>
            <a:r>
              <a:rPr lang="fr-LU" sz="1800" b="1" dirty="0" smtClean="0">
                <a:solidFill>
                  <a:schemeClr val="tx1">
                    <a:lumMod val="65000"/>
                    <a:lumOff val="35000"/>
                  </a:schemeClr>
                </a:solidFill>
              </a:rPr>
              <a:t> </a:t>
            </a:r>
            <a:r>
              <a:rPr lang="fr-LU" sz="1800" b="1" dirty="0" err="1">
                <a:solidFill>
                  <a:schemeClr val="tx1">
                    <a:lumMod val="65000"/>
                    <a:lumOff val="35000"/>
                  </a:schemeClr>
                </a:solidFill>
              </a:rPr>
              <a:t>und</a:t>
            </a:r>
            <a:r>
              <a:rPr lang="fr-LU" sz="1800" b="1" dirty="0">
                <a:solidFill>
                  <a:schemeClr val="tx1">
                    <a:lumMod val="65000"/>
                    <a:lumOff val="35000"/>
                  </a:schemeClr>
                </a:solidFill>
              </a:rPr>
              <a:t> </a:t>
            </a:r>
            <a:r>
              <a:rPr lang="fr-LU" sz="1800" b="1" dirty="0" err="1">
                <a:solidFill>
                  <a:schemeClr val="tx1">
                    <a:lumMod val="65000"/>
                    <a:lumOff val="35000"/>
                  </a:schemeClr>
                </a:solidFill>
              </a:rPr>
              <a:t>Gesundheit</a:t>
            </a:r>
            <a:r>
              <a:rPr lang="fr-LU" sz="1800" b="1" dirty="0">
                <a:solidFill>
                  <a:schemeClr val="tx1">
                    <a:lumMod val="65000"/>
                    <a:lumOff val="35000"/>
                  </a:schemeClr>
                </a:solidFill>
              </a:rPr>
              <a:t> </a:t>
            </a:r>
            <a:r>
              <a:rPr lang="fr-LU" sz="1800" b="1" dirty="0" err="1">
                <a:solidFill>
                  <a:schemeClr val="tx1">
                    <a:lumMod val="65000"/>
                    <a:lumOff val="35000"/>
                  </a:schemeClr>
                </a:solidFill>
              </a:rPr>
              <a:t>am</a:t>
            </a:r>
            <a:r>
              <a:rPr lang="fr-LU" sz="1800" b="1" dirty="0">
                <a:solidFill>
                  <a:schemeClr val="tx1">
                    <a:lumMod val="65000"/>
                    <a:lumOff val="35000"/>
                  </a:schemeClr>
                </a:solidFill>
              </a:rPr>
              <a:t> </a:t>
            </a:r>
            <a:r>
              <a:rPr lang="fr-LU" sz="1800" b="1" dirty="0" err="1" smtClean="0">
                <a:solidFill>
                  <a:schemeClr val="tx1">
                    <a:lumMod val="65000"/>
                    <a:lumOff val="35000"/>
                  </a:schemeClr>
                </a:solidFill>
              </a:rPr>
              <a:t>Arbeitsplatz</a:t>
            </a:r>
            <a:endParaRPr lang="fr-LU" sz="1800" b="1" dirty="0">
              <a:solidFill>
                <a:schemeClr val="tx1">
                  <a:lumMod val="65000"/>
                  <a:lumOff val="35000"/>
                </a:schemeClr>
              </a:solidFill>
            </a:endParaRPr>
          </a:p>
          <a:p>
            <a:pPr marL="342900" lvl="0" indent="-342900" eaLnBrk="0" hangingPunct="0">
              <a:spcBef>
                <a:spcPct val="0"/>
              </a:spcBef>
              <a:buClr>
                <a:srgbClr val="0000CC"/>
              </a:buClr>
              <a:buSzPct val="75000"/>
              <a:defRPr/>
            </a:pPr>
            <a:r>
              <a:rPr lang="fr-LU" sz="1800" b="1" dirty="0" err="1" smtClean="0">
                <a:solidFill>
                  <a:schemeClr val="tx1">
                    <a:lumMod val="65000"/>
                    <a:lumOff val="35000"/>
                  </a:schemeClr>
                </a:solidFill>
              </a:rPr>
              <a:t>Verbesserung</a:t>
            </a:r>
            <a:r>
              <a:rPr lang="fr-LU" sz="1800" b="1" dirty="0" smtClean="0">
                <a:solidFill>
                  <a:schemeClr val="tx1">
                    <a:lumMod val="65000"/>
                    <a:lumOff val="35000"/>
                  </a:schemeClr>
                </a:solidFill>
              </a:rPr>
              <a:t> </a:t>
            </a:r>
            <a:r>
              <a:rPr lang="fr-LU" sz="1800" b="1" dirty="0">
                <a:solidFill>
                  <a:schemeClr val="tx1">
                    <a:lumMod val="65000"/>
                    <a:lumOff val="35000"/>
                  </a:schemeClr>
                </a:solidFill>
              </a:rPr>
              <a:t>der Motivation der </a:t>
            </a:r>
            <a:r>
              <a:rPr lang="fr-LU" sz="1800" b="1" dirty="0" err="1" smtClean="0">
                <a:solidFill>
                  <a:schemeClr val="tx1">
                    <a:lumMod val="65000"/>
                    <a:lumOff val="35000"/>
                  </a:schemeClr>
                </a:solidFill>
              </a:rPr>
              <a:t>Arbeitnehmer</a:t>
            </a:r>
            <a:endParaRPr lang="fr-LU" sz="1800" b="1" dirty="0">
              <a:solidFill>
                <a:schemeClr val="tx1">
                  <a:lumMod val="65000"/>
                  <a:lumOff val="35000"/>
                </a:schemeClr>
              </a:solidFill>
            </a:endParaRPr>
          </a:p>
          <a:p>
            <a:pPr marL="342900" lvl="0" indent="-342900" eaLnBrk="0" hangingPunct="0">
              <a:spcBef>
                <a:spcPct val="0"/>
              </a:spcBef>
              <a:buClr>
                <a:srgbClr val="0000CC"/>
              </a:buClr>
              <a:buSzPct val="75000"/>
              <a:defRPr/>
            </a:pPr>
            <a:r>
              <a:rPr lang="fr-LU" sz="1800" b="1" dirty="0" err="1" smtClean="0">
                <a:solidFill>
                  <a:schemeClr val="tx1">
                    <a:lumMod val="65000"/>
                    <a:lumOff val="35000"/>
                  </a:schemeClr>
                </a:solidFill>
              </a:rPr>
              <a:t>Verbesserung</a:t>
            </a:r>
            <a:r>
              <a:rPr lang="fr-LU" sz="1800" b="1" dirty="0" smtClean="0">
                <a:solidFill>
                  <a:schemeClr val="tx1">
                    <a:lumMod val="65000"/>
                    <a:lumOff val="35000"/>
                  </a:schemeClr>
                </a:solidFill>
              </a:rPr>
              <a:t> </a:t>
            </a:r>
            <a:r>
              <a:rPr lang="fr-LU" sz="1800" b="1" dirty="0">
                <a:solidFill>
                  <a:schemeClr val="tx1">
                    <a:lumMod val="65000"/>
                    <a:lumOff val="35000"/>
                  </a:schemeClr>
                </a:solidFill>
              </a:rPr>
              <a:t>der </a:t>
            </a:r>
            <a:r>
              <a:rPr lang="fr-LU" sz="1800" b="1" dirty="0" err="1">
                <a:solidFill>
                  <a:schemeClr val="tx1">
                    <a:lumMod val="65000"/>
                    <a:lumOff val="35000"/>
                  </a:schemeClr>
                </a:solidFill>
              </a:rPr>
              <a:t>Sicherheit</a:t>
            </a:r>
            <a:r>
              <a:rPr lang="fr-LU" sz="1800" b="1" dirty="0">
                <a:solidFill>
                  <a:schemeClr val="tx1">
                    <a:lumMod val="65000"/>
                    <a:lumOff val="35000"/>
                  </a:schemeClr>
                </a:solidFill>
              </a:rPr>
              <a:t> </a:t>
            </a:r>
            <a:r>
              <a:rPr lang="fr-LU" sz="1800" b="1" dirty="0" err="1">
                <a:solidFill>
                  <a:schemeClr val="tx1">
                    <a:lumMod val="65000"/>
                    <a:lumOff val="35000"/>
                  </a:schemeClr>
                </a:solidFill>
              </a:rPr>
              <a:t>und</a:t>
            </a:r>
            <a:r>
              <a:rPr lang="fr-LU" sz="1800" b="1" dirty="0">
                <a:solidFill>
                  <a:schemeClr val="tx1">
                    <a:lumMod val="65000"/>
                    <a:lumOff val="35000"/>
                  </a:schemeClr>
                </a:solidFill>
              </a:rPr>
              <a:t> </a:t>
            </a:r>
            <a:r>
              <a:rPr lang="fr-LU" sz="1800" b="1" dirty="0" err="1">
                <a:solidFill>
                  <a:schemeClr val="tx1">
                    <a:lumMod val="65000"/>
                    <a:lumOff val="35000"/>
                  </a:schemeClr>
                </a:solidFill>
              </a:rPr>
              <a:t>Gesundheit</a:t>
            </a:r>
            <a:r>
              <a:rPr lang="fr-LU" sz="1800" b="1" dirty="0">
                <a:solidFill>
                  <a:schemeClr val="tx1">
                    <a:lumMod val="65000"/>
                    <a:lumOff val="35000"/>
                  </a:schemeClr>
                </a:solidFill>
              </a:rPr>
              <a:t> </a:t>
            </a:r>
            <a:r>
              <a:rPr lang="fr-LU" sz="1800" b="1" dirty="0" err="1">
                <a:solidFill>
                  <a:schemeClr val="tx1">
                    <a:lumMod val="65000"/>
                    <a:lumOff val="35000"/>
                  </a:schemeClr>
                </a:solidFill>
              </a:rPr>
              <a:t>am</a:t>
            </a:r>
            <a:r>
              <a:rPr lang="fr-LU" sz="1800" b="1" dirty="0">
                <a:solidFill>
                  <a:schemeClr val="tx1">
                    <a:lumMod val="65000"/>
                    <a:lumOff val="35000"/>
                  </a:schemeClr>
                </a:solidFill>
              </a:rPr>
              <a:t> </a:t>
            </a:r>
            <a:r>
              <a:rPr lang="fr-LU" sz="1800" b="1" dirty="0" err="1">
                <a:solidFill>
                  <a:schemeClr val="tx1">
                    <a:lumMod val="65000"/>
                    <a:lumOff val="35000"/>
                  </a:schemeClr>
                </a:solidFill>
              </a:rPr>
              <a:t>Arbeitsplatz</a:t>
            </a:r>
            <a:r>
              <a:rPr lang="fr-LU" sz="1800" b="1" dirty="0">
                <a:solidFill>
                  <a:schemeClr val="tx1">
                    <a:lumMod val="65000"/>
                    <a:lumOff val="35000"/>
                  </a:schemeClr>
                </a:solidFill>
              </a:rPr>
              <a:t> </a:t>
            </a:r>
            <a:r>
              <a:rPr lang="fr-LU" sz="1800" b="1" dirty="0" err="1">
                <a:solidFill>
                  <a:schemeClr val="tx1">
                    <a:lumMod val="65000"/>
                    <a:lumOff val="35000"/>
                  </a:schemeClr>
                </a:solidFill>
              </a:rPr>
              <a:t>und</a:t>
            </a:r>
            <a:r>
              <a:rPr lang="fr-LU" sz="1800" b="1" dirty="0">
                <a:solidFill>
                  <a:schemeClr val="tx1">
                    <a:lumMod val="65000"/>
                    <a:lumOff val="35000"/>
                  </a:schemeClr>
                </a:solidFill>
              </a:rPr>
              <a:t> </a:t>
            </a:r>
            <a:r>
              <a:rPr lang="fr-LU" sz="1800" b="1" dirty="0" smtClean="0">
                <a:solidFill>
                  <a:schemeClr val="tx1">
                    <a:lumMod val="65000"/>
                    <a:lumOff val="35000"/>
                  </a:schemeClr>
                </a:solidFill>
              </a:rPr>
              <a:t/>
            </a:r>
            <a:br>
              <a:rPr lang="fr-LU" sz="1800" b="1" dirty="0" smtClean="0">
                <a:solidFill>
                  <a:schemeClr val="tx1">
                    <a:lumMod val="65000"/>
                    <a:lumOff val="35000"/>
                  </a:schemeClr>
                </a:solidFill>
              </a:rPr>
            </a:br>
            <a:r>
              <a:rPr lang="fr-LU" sz="1800" b="1" dirty="0" err="1" smtClean="0">
                <a:solidFill>
                  <a:schemeClr val="tx1">
                    <a:lumMod val="65000"/>
                    <a:lumOff val="35000"/>
                  </a:schemeClr>
                </a:solidFill>
              </a:rPr>
              <a:t>Senkung</a:t>
            </a:r>
            <a:r>
              <a:rPr lang="fr-LU" sz="1800" b="1" dirty="0" smtClean="0">
                <a:solidFill>
                  <a:schemeClr val="tx1">
                    <a:lumMod val="65000"/>
                    <a:lumOff val="35000"/>
                  </a:schemeClr>
                </a:solidFill>
              </a:rPr>
              <a:t> </a:t>
            </a:r>
            <a:r>
              <a:rPr lang="fr-LU" sz="1800" b="1" dirty="0">
                <a:solidFill>
                  <a:schemeClr val="tx1">
                    <a:lumMod val="65000"/>
                    <a:lumOff val="35000"/>
                  </a:schemeClr>
                </a:solidFill>
              </a:rPr>
              <a:t>der </a:t>
            </a:r>
            <a:r>
              <a:rPr lang="fr-LU" sz="1800" b="1" dirty="0" err="1">
                <a:solidFill>
                  <a:schemeClr val="tx1">
                    <a:lumMod val="65000"/>
                    <a:lumOff val="35000"/>
                  </a:schemeClr>
                </a:solidFill>
              </a:rPr>
              <a:t>Zahl</a:t>
            </a:r>
            <a:r>
              <a:rPr lang="fr-LU" sz="1800" b="1" dirty="0">
                <a:solidFill>
                  <a:schemeClr val="tx1">
                    <a:lumMod val="65000"/>
                    <a:lumOff val="35000"/>
                  </a:schemeClr>
                </a:solidFill>
              </a:rPr>
              <a:t> an </a:t>
            </a:r>
            <a:r>
              <a:rPr lang="fr-LU" sz="1800" b="1" dirty="0" err="1">
                <a:solidFill>
                  <a:schemeClr val="tx1">
                    <a:lumMod val="65000"/>
                    <a:lumOff val="35000"/>
                  </a:schemeClr>
                </a:solidFill>
              </a:rPr>
              <a:t>Arbeitsunfällen</a:t>
            </a:r>
            <a:r>
              <a:rPr lang="fr-LU" sz="1800" b="1" dirty="0">
                <a:solidFill>
                  <a:schemeClr val="tx1">
                    <a:lumMod val="65000"/>
                    <a:lumOff val="35000"/>
                  </a:schemeClr>
                </a:solidFill>
              </a:rPr>
              <a:t> </a:t>
            </a:r>
            <a:r>
              <a:rPr lang="fr-LU" sz="1800" b="1" dirty="0" err="1">
                <a:solidFill>
                  <a:schemeClr val="tx1">
                    <a:lumMod val="65000"/>
                    <a:lumOff val="35000"/>
                  </a:schemeClr>
                </a:solidFill>
              </a:rPr>
              <a:t>und</a:t>
            </a:r>
            <a:r>
              <a:rPr lang="fr-LU" sz="1800" b="1" dirty="0">
                <a:solidFill>
                  <a:schemeClr val="tx1">
                    <a:lumMod val="65000"/>
                    <a:lumOff val="35000"/>
                  </a:schemeClr>
                </a:solidFill>
              </a:rPr>
              <a:t> </a:t>
            </a:r>
            <a:r>
              <a:rPr lang="fr-LU" sz="1800" b="1" dirty="0" err="1">
                <a:solidFill>
                  <a:schemeClr val="tx1">
                    <a:lumMod val="65000"/>
                    <a:lumOff val="35000"/>
                  </a:schemeClr>
                </a:solidFill>
              </a:rPr>
              <a:t>Berufskrankheiten</a:t>
            </a:r>
            <a:endParaRPr lang="fr-LU" sz="1800" b="1" dirty="0">
              <a:solidFill>
                <a:schemeClr val="tx1">
                  <a:lumMod val="65000"/>
                  <a:lumOff val="35000"/>
                </a:schemeClr>
              </a:solidFill>
            </a:endParaRPr>
          </a:p>
          <a:p>
            <a:pPr marL="342900" lvl="0" indent="-342900" eaLnBrk="0" hangingPunct="0">
              <a:spcBef>
                <a:spcPct val="0"/>
              </a:spcBef>
              <a:buClr>
                <a:srgbClr val="0000CC"/>
              </a:buClr>
              <a:buSzPct val="75000"/>
              <a:defRPr/>
            </a:pPr>
            <a:r>
              <a:rPr lang="fr-LU" sz="1800" b="1" dirty="0" err="1">
                <a:solidFill>
                  <a:schemeClr val="tx1">
                    <a:lumMod val="65000"/>
                    <a:lumOff val="35000"/>
                  </a:schemeClr>
                </a:solidFill>
              </a:rPr>
              <a:t>Senkung</a:t>
            </a:r>
            <a:r>
              <a:rPr lang="fr-LU" sz="1800" b="1" dirty="0">
                <a:solidFill>
                  <a:schemeClr val="tx1">
                    <a:lumMod val="65000"/>
                    <a:lumOff val="35000"/>
                  </a:schemeClr>
                </a:solidFill>
              </a:rPr>
              <a:t> der </a:t>
            </a:r>
            <a:r>
              <a:rPr lang="fr-LU" sz="1800" b="1" dirty="0" err="1">
                <a:solidFill>
                  <a:schemeClr val="tx1">
                    <a:lumMod val="65000"/>
                    <a:lumOff val="35000"/>
                  </a:schemeClr>
                </a:solidFill>
              </a:rPr>
              <a:t>Kosten</a:t>
            </a:r>
            <a:r>
              <a:rPr lang="fr-LU" sz="1800" b="1" dirty="0">
                <a:solidFill>
                  <a:schemeClr val="tx1">
                    <a:lumMod val="65000"/>
                    <a:lumOff val="35000"/>
                  </a:schemeClr>
                </a:solidFill>
              </a:rPr>
              <a:t> </a:t>
            </a:r>
            <a:r>
              <a:rPr lang="fr-LU" sz="1800" b="1" dirty="0" err="1">
                <a:solidFill>
                  <a:schemeClr val="tx1">
                    <a:lumMod val="65000"/>
                    <a:lumOff val="35000"/>
                  </a:schemeClr>
                </a:solidFill>
              </a:rPr>
              <a:t>durch</a:t>
            </a:r>
            <a:r>
              <a:rPr lang="fr-LU" sz="1800" b="1" dirty="0">
                <a:solidFill>
                  <a:schemeClr val="tx1">
                    <a:lumMod val="65000"/>
                    <a:lumOff val="35000"/>
                  </a:schemeClr>
                </a:solidFill>
              </a:rPr>
              <a:t> </a:t>
            </a:r>
            <a:r>
              <a:rPr lang="fr-LU" sz="1800" b="1" dirty="0" err="1">
                <a:solidFill>
                  <a:schemeClr val="tx1">
                    <a:lumMod val="65000"/>
                    <a:lumOff val="35000"/>
                  </a:schemeClr>
                </a:solidFill>
              </a:rPr>
              <a:t>Ausfälle</a:t>
            </a:r>
            <a:r>
              <a:rPr lang="fr-LU" sz="1800" b="1" dirty="0">
                <a:solidFill>
                  <a:schemeClr val="tx1">
                    <a:lumMod val="65000"/>
                    <a:lumOff val="35000"/>
                  </a:schemeClr>
                </a:solidFill>
              </a:rPr>
              <a:t> </a:t>
            </a:r>
            <a:r>
              <a:rPr lang="fr-LU" sz="1800" b="1" dirty="0" err="1">
                <a:solidFill>
                  <a:schemeClr val="tx1">
                    <a:lumMod val="65000"/>
                    <a:lumOff val="35000"/>
                  </a:schemeClr>
                </a:solidFill>
              </a:rPr>
              <a:t>wegen</a:t>
            </a:r>
            <a:r>
              <a:rPr lang="fr-LU" sz="1800" b="1" dirty="0">
                <a:solidFill>
                  <a:schemeClr val="tx1">
                    <a:lumMod val="65000"/>
                    <a:lumOff val="35000"/>
                  </a:schemeClr>
                </a:solidFill>
              </a:rPr>
              <a:t> </a:t>
            </a:r>
            <a:r>
              <a:rPr lang="fr-LU" sz="1800" b="1" dirty="0" err="1">
                <a:solidFill>
                  <a:schemeClr val="tx1">
                    <a:lumMod val="65000"/>
                    <a:lumOff val="35000"/>
                  </a:schemeClr>
                </a:solidFill>
              </a:rPr>
              <a:t>Unfall</a:t>
            </a:r>
            <a:r>
              <a:rPr lang="fr-LU" sz="1800" b="1" dirty="0">
                <a:solidFill>
                  <a:schemeClr val="tx1">
                    <a:lumMod val="65000"/>
                    <a:lumOff val="35000"/>
                  </a:schemeClr>
                </a:solidFill>
              </a:rPr>
              <a:t> </a:t>
            </a:r>
            <a:r>
              <a:rPr lang="fr-LU" sz="1800" b="1" dirty="0" err="1" smtClean="0">
                <a:solidFill>
                  <a:schemeClr val="tx1">
                    <a:lumMod val="65000"/>
                    <a:lumOff val="35000"/>
                  </a:schemeClr>
                </a:solidFill>
              </a:rPr>
              <a:t>oderBerufskrankheit</a:t>
            </a:r>
            <a:endParaRPr lang="fr-LU" sz="1800" b="1" dirty="0">
              <a:solidFill>
                <a:schemeClr val="tx1">
                  <a:lumMod val="65000"/>
                  <a:lumOff val="35000"/>
                </a:schemeClr>
              </a:solidFill>
            </a:endParaRPr>
          </a:p>
          <a:p>
            <a:pPr marL="342900" lvl="0" indent="-342900" eaLnBrk="0" hangingPunct="0">
              <a:spcBef>
                <a:spcPct val="0"/>
              </a:spcBef>
              <a:buClr>
                <a:srgbClr val="0000CC"/>
              </a:buClr>
              <a:buSzPct val="75000"/>
              <a:defRPr/>
            </a:pPr>
            <a:r>
              <a:rPr lang="de-DE" sz="1800" b="1" dirty="0" smtClean="0">
                <a:solidFill>
                  <a:schemeClr val="tx1">
                    <a:lumMod val="65000"/>
                    <a:lumOff val="35000"/>
                  </a:schemeClr>
                </a:solidFill>
              </a:rPr>
              <a:t>Positives </a:t>
            </a:r>
            <a:r>
              <a:rPr lang="de-DE" sz="1800" b="1" dirty="0">
                <a:solidFill>
                  <a:schemeClr val="tx1">
                    <a:lumMod val="65000"/>
                    <a:lumOff val="35000"/>
                  </a:schemeClr>
                </a:solidFill>
              </a:rPr>
              <a:t>Qualitätsimage des Unternehmens in Sachen Sicherheit </a:t>
            </a:r>
            <a:r>
              <a:rPr lang="de-DE" sz="1800" b="1" dirty="0" smtClean="0">
                <a:solidFill>
                  <a:schemeClr val="tx1">
                    <a:lumMod val="65000"/>
                    <a:lumOff val="35000"/>
                  </a:schemeClr>
                </a:solidFill>
              </a:rPr>
              <a:t>und</a:t>
            </a:r>
            <a:br>
              <a:rPr lang="de-DE" sz="1800" b="1" dirty="0" smtClean="0">
                <a:solidFill>
                  <a:schemeClr val="tx1">
                    <a:lumMod val="65000"/>
                    <a:lumOff val="35000"/>
                  </a:schemeClr>
                </a:solidFill>
              </a:rPr>
            </a:br>
            <a:r>
              <a:rPr lang="de-DE" sz="1800" b="1" dirty="0" smtClean="0">
                <a:solidFill>
                  <a:schemeClr val="tx1">
                    <a:lumMod val="65000"/>
                    <a:lumOff val="35000"/>
                  </a:schemeClr>
                </a:solidFill>
              </a:rPr>
              <a:t>Gesundheit </a:t>
            </a:r>
            <a:r>
              <a:rPr lang="de-DE" sz="1800" b="1" dirty="0">
                <a:solidFill>
                  <a:schemeClr val="tx1">
                    <a:lumMod val="65000"/>
                    <a:lumOff val="35000"/>
                  </a:schemeClr>
                </a:solidFill>
              </a:rPr>
              <a:t>am Arbeitsplatz </a:t>
            </a:r>
            <a:endParaRPr lang="de-DE" sz="1800" b="1" dirty="0" smtClean="0">
              <a:solidFill>
                <a:schemeClr val="tx1">
                  <a:lumMod val="65000"/>
                  <a:lumOff val="35000"/>
                </a:schemeClr>
              </a:solidFill>
            </a:endParaRPr>
          </a:p>
          <a:p>
            <a:pPr marL="342900" lvl="0" indent="-342900" eaLnBrk="0" hangingPunct="0">
              <a:spcBef>
                <a:spcPct val="0"/>
              </a:spcBef>
              <a:buClr>
                <a:srgbClr val="0000CC"/>
              </a:buClr>
              <a:buSzPct val="75000"/>
              <a:defRPr/>
            </a:pPr>
            <a:r>
              <a:rPr lang="de-DE" sz="1800" b="1" dirty="0" smtClean="0">
                <a:solidFill>
                  <a:schemeClr val="tx1">
                    <a:lumMod val="65000"/>
                    <a:lumOff val="35000"/>
                  </a:schemeClr>
                </a:solidFill>
              </a:rPr>
              <a:t>Sichtbare </a:t>
            </a:r>
            <a:r>
              <a:rPr lang="de-DE" sz="1800" b="1" dirty="0">
                <a:solidFill>
                  <a:schemeClr val="tx1">
                    <a:lumMod val="65000"/>
                    <a:lumOff val="35000"/>
                  </a:schemeClr>
                </a:solidFill>
              </a:rPr>
              <a:t>Präsenz in den Medien</a:t>
            </a:r>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57</a:t>
            </a:fld>
            <a:endParaRPr lang="fr-LU" dirty="0"/>
          </a:p>
        </p:txBody>
      </p:sp>
      <p:pic>
        <p:nvPicPr>
          <p:cNvPr id="9" name="Picture 8"/>
          <p:cNvPicPr>
            <a:picLocks noChangeAspect="1"/>
          </p:cNvPicPr>
          <p:nvPr/>
        </p:nvPicPr>
        <p:blipFill>
          <a:blip r:embed="rId2"/>
          <a:stretch>
            <a:fillRect/>
          </a:stretch>
        </p:blipFill>
        <p:spPr>
          <a:xfrm>
            <a:off x="9978324" y="63333"/>
            <a:ext cx="1932939" cy="1693493"/>
          </a:xfrm>
          <a:prstGeom prst="rect">
            <a:avLst/>
          </a:prstGeom>
        </p:spPr>
      </p:pic>
      <p:pic>
        <p:nvPicPr>
          <p:cNvPr id="10" name="Picture 9"/>
          <p:cNvPicPr>
            <a:picLocks noChangeAspect="1"/>
          </p:cNvPicPr>
          <p:nvPr/>
        </p:nvPicPr>
        <p:blipFill>
          <a:blip r:embed="rId3"/>
          <a:stretch>
            <a:fillRect/>
          </a:stretch>
        </p:blipFill>
        <p:spPr>
          <a:xfrm>
            <a:off x="8407956" y="3288987"/>
            <a:ext cx="2787451" cy="2422002"/>
          </a:xfrm>
          <a:prstGeom prst="rect">
            <a:avLst/>
          </a:prstGeom>
        </p:spPr>
      </p:pic>
    </p:spTree>
    <p:extLst>
      <p:ext uri="{BB962C8B-B14F-4D97-AF65-F5344CB8AC3E}">
        <p14:creationId xmlns:p14="http://schemas.microsoft.com/office/powerpoint/2010/main" val="36435407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a:t>Nationaler</a:t>
            </a:r>
            <a:r>
              <a:rPr lang="fr-LU" dirty="0"/>
              <a:t> </a:t>
            </a:r>
            <a:r>
              <a:rPr lang="fr-LU" dirty="0" err="1"/>
              <a:t>Arbeits</a:t>
            </a:r>
            <a:r>
              <a:rPr lang="fr-LU" dirty="0"/>
              <a:t>- </a:t>
            </a:r>
            <a:r>
              <a:rPr lang="fr-LU" dirty="0" err="1" smtClean="0"/>
              <a:t>und</a:t>
            </a:r>
            <a:r>
              <a:rPr lang="fr-LU" dirty="0" smtClean="0"/>
              <a:t/>
            </a:r>
            <a:br>
              <a:rPr lang="fr-LU" dirty="0" smtClean="0"/>
            </a:br>
            <a:r>
              <a:rPr lang="fr-LU" dirty="0" err="1" smtClean="0"/>
              <a:t>Gesundheitsschutzpreis</a:t>
            </a: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58</a:t>
            </a:fld>
            <a:endParaRPr lang="fr-LU" dirty="0"/>
          </a:p>
        </p:txBody>
      </p:sp>
      <p:sp>
        <p:nvSpPr>
          <p:cNvPr id="8" name="Content Placeholder 7"/>
          <p:cNvSpPr>
            <a:spLocks noGrp="1"/>
          </p:cNvSpPr>
          <p:nvPr>
            <p:ph idx="1"/>
          </p:nvPr>
        </p:nvSpPr>
        <p:spPr>
          <a:xfrm>
            <a:off x="838200" y="2019524"/>
            <a:ext cx="10515599" cy="3234238"/>
          </a:xfrm>
        </p:spPr>
        <p:txBody>
          <a:bodyPr>
            <a:normAutofit fontScale="25000" lnSpcReduction="20000"/>
          </a:bodyPr>
          <a:lstStyle/>
          <a:p>
            <a:pPr marL="0" indent="0">
              <a:buNone/>
            </a:pPr>
            <a:r>
              <a:rPr lang="de-DE" sz="7200" dirty="0"/>
              <a:t>Mit diesem Preis werden </a:t>
            </a:r>
            <a:r>
              <a:rPr lang="de-DE" sz="7200" b="1" dirty="0" smtClean="0">
                <a:solidFill>
                  <a:srgbClr val="0C2D69"/>
                </a:solidFill>
              </a:rPr>
              <a:t>besonders innovative </a:t>
            </a:r>
            <a:r>
              <a:rPr lang="de-DE" sz="7200" b="1" dirty="0">
                <a:solidFill>
                  <a:srgbClr val="0C2D69"/>
                </a:solidFill>
              </a:rPr>
              <a:t>Maßnahmen oder Produkte </a:t>
            </a:r>
            <a:r>
              <a:rPr lang="de-DE" sz="7200" dirty="0" smtClean="0"/>
              <a:t>ausgezeichnet</a:t>
            </a:r>
            <a:r>
              <a:rPr lang="de-DE" sz="7200" dirty="0"/>
              <a:t>, die Verbesserungen des Arbeitsschutzes, des Gesundheitsschutzes und des Wohlbefindens am Arbeitsplatz bewirken</a:t>
            </a:r>
            <a:r>
              <a:rPr lang="de-DE" sz="7200" dirty="0" smtClean="0"/>
              <a:t>.</a:t>
            </a:r>
          </a:p>
          <a:p>
            <a:r>
              <a:rPr lang="de-DE" sz="7200" dirty="0" smtClean="0"/>
              <a:t>5 </a:t>
            </a:r>
            <a:r>
              <a:rPr lang="de-DE" sz="7200" dirty="0"/>
              <a:t>Preise mit einer Prämie von jeweils 5.000 Euro sowie der Produktion eines Videofilms werden in den folgenden Kategorien vergeben:</a:t>
            </a:r>
          </a:p>
          <a:p>
            <a:pPr marL="457200" lvl="1" indent="0">
              <a:buNone/>
            </a:pPr>
            <a:r>
              <a:rPr lang="de-DE" sz="7200" dirty="0"/>
              <a:t>1. </a:t>
            </a:r>
            <a:r>
              <a:rPr lang="de-DE" sz="7200" dirty="0" smtClean="0"/>
              <a:t>Kategorie: </a:t>
            </a:r>
            <a:r>
              <a:rPr lang="de-DE" sz="7200" dirty="0"/>
              <a:t>Unternehmen </a:t>
            </a:r>
            <a:r>
              <a:rPr lang="de-DE" sz="7200" dirty="0" smtClean="0"/>
              <a:t>im </a:t>
            </a:r>
            <a:r>
              <a:rPr lang="de-DE" sz="7200" dirty="0"/>
              <a:t>Bereich </a:t>
            </a:r>
            <a:r>
              <a:rPr lang="de-DE" sz="7200" dirty="0" smtClean="0"/>
              <a:t>Arbeitsschutz (Unternehmen </a:t>
            </a:r>
            <a:r>
              <a:rPr lang="de-DE" sz="7200" dirty="0"/>
              <a:t>≤ 50 </a:t>
            </a:r>
            <a:r>
              <a:rPr lang="de-DE" sz="7200" dirty="0" smtClean="0"/>
              <a:t>Arbeitnehmer und &gt; </a:t>
            </a:r>
            <a:r>
              <a:rPr lang="de-DE" sz="7200" dirty="0"/>
              <a:t>50 </a:t>
            </a:r>
            <a:r>
              <a:rPr lang="de-DE" sz="7200" dirty="0" smtClean="0"/>
              <a:t/>
            </a:r>
            <a:br>
              <a:rPr lang="de-DE" sz="7200" dirty="0" smtClean="0"/>
            </a:br>
            <a:r>
              <a:rPr lang="de-DE" sz="7200" dirty="0" smtClean="0"/>
              <a:t>     Arbeitnehmer)</a:t>
            </a:r>
            <a:endParaRPr lang="de-DE" sz="7200" dirty="0"/>
          </a:p>
          <a:p>
            <a:pPr marL="0" indent="0">
              <a:buNone/>
            </a:pPr>
            <a:r>
              <a:rPr lang="de-DE" sz="7200" dirty="0"/>
              <a:t> </a:t>
            </a:r>
            <a:r>
              <a:rPr lang="de-DE" sz="7200" dirty="0" smtClean="0"/>
              <a:t>       2</a:t>
            </a:r>
            <a:r>
              <a:rPr lang="de-DE" sz="7200" dirty="0"/>
              <a:t>. </a:t>
            </a:r>
            <a:r>
              <a:rPr lang="de-DE" sz="7200" dirty="0" smtClean="0"/>
              <a:t>Kategorie: </a:t>
            </a:r>
            <a:r>
              <a:rPr lang="de-DE" sz="7200" dirty="0"/>
              <a:t>Unternehmen </a:t>
            </a:r>
            <a:r>
              <a:rPr lang="de-DE" sz="7200" dirty="0" smtClean="0"/>
              <a:t>im </a:t>
            </a:r>
            <a:r>
              <a:rPr lang="de-DE" sz="7200" dirty="0"/>
              <a:t>Bereich Gesundheitsschutz und Wohlbefinden am </a:t>
            </a:r>
            <a:r>
              <a:rPr lang="de-DE" sz="7200" dirty="0" smtClean="0"/>
              <a:t>Arbeitsplatz</a:t>
            </a:r>
            <a:br>
              <a:rPr lang="de-DE" sz="7200" dirty="0" smtClean="0"/>
            </a:br>
            <a:r>
              <a:rPr lang="de-DE" sz="7200" dirty="0" smtClean="0"/>
              <a:t>            Unternehmen </a:t>
            </a:r>
            <a:r>
              <a:rPr lang="de-DE" sz="7200" dirty="0"/>
              <a:t>≤ 50 </a:t>
            </a:r>
            <a:r>
              <a:rPr lang="de-DE" sz="7200" dirty="0" smtClean="0"/>
              <a:t>Arbeitnehmer und </a:t>
            </a:r>
            <a:r>
              <a:rPr lang="de-DE" sz="7200" dirty="0"/>
              <a:t>Unternehmen &gt; 50 </a:t>
            </a:r>
            <a:r>
              <a:rPr lang="de-DE" sz="7200" dirty="0" smtClean="0"/>
              <a:t>Arbeitnehmer)</a:t>
            </a:r>
            <a:endParaRPr lang="de-DE" sz="7200" dirty="0"/>
          </a:p>
          <a:p>
            <a:pPr marL="0" indent="0">
              <a:buNone/>
            </a:pPr>
            <a:r>
              <a:rPr lang="de-DE" sz="7200" dirty="0"/>
              <a:t> </a:t>
            </a:r>
            <a:r>
              <a:rPr lang="de-DE" sz="7200" dirty="0" smtClean="0"/>
              <a:t>       3</a:t>
            </a:r>
            <a:r>
              <a:rPr lang="de-DE" sz="7200" dirty="0"/>
              <a:t>. </a:t>
            </a:r>
            <a:r>
              <a:rPr lang="de-DE" sz="7200" dirty="0" smtClean="0"/>
              <a:t>Kategorie: Organisation mit Multiplikationsfaktor im </a:t>
            </a:r>
            <a:r>
              <a:rPr lang="de-DE" sz="7200" dirty="0"/>
              <a:t>Bereich Gesundheitsschutz und </a:t>
            </a:r>
            <a:r>
              <a:rPr lang="de-DE" sz="7200" dirty="0" smtClean="0"/>
              <a:t>Wohlbefinden</a:t>
            </a:r>
            <a:br>
              <a:rPr lang="de-DE" sz="7200" dirty="0" smtClean="0"/>
            </a:br>
            <a:r>
              <a:rPr lang="de-DE" sz="7200" dirty="0" smtClean="0"/>
              <a:t>            am </a:t>
            </a:r>
            <a:r>
              <a:rPr lang="de-DE" sz="7200" dirty="0"/>
              <a:t>Arbeitsplatz</a:t>
            </a:r>
          </a:p>
          <a:p>
            <a:r>
              <a:rPr lang="de-DE" sz="7200" dirty="0"/>
              <a:t>Einer dieser 5 Preisträger erhält außerdem den Publikumspreis, ein zusätzlicher Preis in Höhe von 2.000 €</a:t>
            </a:r>
            <a:r>
              <a:rPr lang="de-DE" sz="7200" dirty="0" smtClean="0"/>
              <a:t>. </a:t>
            </a:r>
            <a:r>
              <a:rPr lang="de-DE" sz="7200" dirty="0"/>
              <a:t>Das Abstimmungsverfahren des Publikumspreises erfolgt während dem Forum und online.</a:t>
            </a:r>
          </a:p>
          <a:p>
            <a:pPr marL="0" indent="0">
              <a:buNone/>
            </a:pPr>
            <a:r>
              <a:rPr lang="fr-LU" sz="7200" b="1" dirty="0" smtClean="0">
                <a:solidFill>
                  <a:srgbClr val="0C2D69"/>
                </a:solidFill>
                <a:sym typeface="Wingdings" panose="05000000000000000000" pitchFamily="2" charset="2"/>
              </a:rPr>
              <a:t> Die </a:t>
            </a:r>
            <a:r>
              <a:rPr lang="fr-LU" sz="7200" b="1" dirty="0" err="1" smtClean="0">
                <a:solidFill>
                  <a:srgbClr val="0C2D69"/>
                </a:solidFill>
                <a:sym typeface="Wingdings" panose="05000000000000000000" pitchFamily="2" charset="2"/>
              </a:rPr>
              <a:t>Videos</a:t>
            </a:r>
            <a:r>
              <a:rPr lang="fr-LU" sz="7200" b="1" dirty="0" smtClean="0">
                <a:solidFill>
                  <a:srgbClr val="0C2D69"/>
                </a:solidFill>
                <a:sym typeface="Wingdings" panose="05000000000000000000" pitchFamily="2" charset="2"/>
              </a:rPr>
              <a:t> der </a:t>
            </a:r>
            <a:r>
              <a:rPr lang="fr-LU" sz="7200" b="1" dirty="0" err="1" smtClean="0">
                <a:solidFill>
                  <a:srgbClr val="0C2D69"/>
                </a:solidFill>
                <a:sym typeface="Wingdings" panose="05000000000000000000" pitchFamily="2" charset="2"/>
              </a:rPr>
              <a:t>Gewinner</a:t>
            </a:r>
            <a:r>
              <a:rPr lang="fr-LU" sz="7200" b="1" dirty="0" smtClean="0">
                <a:solidFill>
                  <a:srgbClr val="0C2D69"/>
                </a:solidFill>
                <a:sym typeface="Wingdings" panose="05000000000000000000" pitchFamily="2" charset="2"/>
              </a:rPr>
              <a:t> </a:t>
            </a:r>
            <a:r>
              <a:rPr lang="fr-LU" sz="7200" b="1" dirty="0" err="1" smtClean="0">
                <a:solidFill>
                  <a:srgbClr val="0C2D69"/>
                </a:solidFill>
                <a:sym typeface="Wingdings" panose="05000000000000000000" pitchFamily="2" charset="2"/>
              </a:rPr>
              <a:t>befinden</a:t>
            </a:r>
            <a:r>
              <a:rPr lang="fr-LU" sz="7200" b="1" dirty="0" smtClean="0">
                <a:solidFill>
                  <a:srgbClr val="0C2D69"/>
                </a:solidFill>
                <a:sym typeface="Wingdings" panose="05000000000000000000" pitchFamily="2" charset="2"/>
              </a:rPr>
              <a:t> </a:t>
            </a:r>
            <a:r>
              <a:rPr lang="fr-LU" sz="7200" b="1" dirty="0" err="1" smtClean="0">
                <a:solidFill>
                  <a:srgbClr val="0C2D69"/>
                </a:solidFill>
                <a:sym typeface="Wingdings" panose="05000000000000000000" pitchFamily="2" charset="2"/>
              </a:rPr>
              <a:t>sich</a:t>
            </a:r>
            <a:r>
              <a:rPr lang="fr-LU" sz="7200" b="1" dirty="0" smtClean="0">
                <a:solidFill>
                  <a:srgbClr val="0C2D69"/>
                </a:solidFill>
                <a:sym typeface="Wingdings" panose="05000000000000000000" pitchFamily="2" charset="2"/>
              </a:rPr>
              <a:t> </a:t>
            </a:r>
            <a:r>
              <a:rPr lang="fr-LU" sz="7200" b="1" dirty="0" err="1" smtClean="0">
                <a:solidFill>
                  <a:srgbClr val="0C2D69"/>
                </a:solidFill>
                <a:sym typeface="Wingdings" panose="05000000000000000000" pitchFamily="2" charset="2"/>
              </a:rPr>
              <a:t>unter</a:t>
            </a:r>
            <a:r>
              <a:rPr lang="fr-LU" sz="7200" b="1" dirty="0" smtClean="0">
                <a:solidFill>
                  <a:srgbClr val="0C2D69"/>
                </a:solidFill>
              </a:rPr>
              <a:t> </a:t>
            </a:r>
            <a:r>
              <a:rPr lang="fr-LU" sz="7200" b="1" dirty="0">
                <a:solidFill>
                  <a:srgbClr val="0C2D69"/>
                </a:solidFill>
              </a:rPr>
              <a:t>www.visionzero.lu</a:t>
            </a:r>
          </a:p>
          <a:p>
            <a:endParaRPr lang="fr-LU" dirty="0"/>
          </a:p>
          <a:p>
            <a:endParaRPr lang="fr-LU" dirty="0"/>
          </a:p>
          <a:p>
            <a:endParaRPr lang="fr-LU"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1178" y="5854505"/>
            <a:ext cx="1006030" cy="524186"/>
          </a:xfrm>
          <a:prstGeom prst="rect">
            <a:avLst/>
          </a:prstGeom>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2027557" y="5693428"/>
            <a:ext cx="775335" cy="762000"/>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3433239" y="5921229"/>
            <a:ext cx="1114425" cy="508000"/>
          </a:xfrm>
          <a:prstGeom prst="rect">
            <a:avLst/>
          </a:prstGeom>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5178011" y="5751913"/>
            <a:ext cx="676275" cy="761365"/>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6388445" y="5842717"/>
            <a:ext cx="1743075" cy="579755"/>
          </a:xfrm>
          <a:prstGeom prst="rect">
            <a:avLst/>
          </a:prstGeom>
        </p:spPr>
      </p:pic>
      <p:pic>
        <p:nvPicPr>
          <p:cNvPr id="14" name="Picture 13"/>
          <p:cNvPicPr>
            <a:picLocks noChangeAspect="1"/>
          </p:cNvPicPr>
          <p:nvPr/>
        </p:nvPicPr>
        <p:blipFill>
          <a:blip r:embed="rId7"/>
          <a:stretch>
            <a:fillRect/>
          </a:stretch>
        </p:blipFill>
        <p:spPr>
          <a:xfrm>
            <a:off x="9621254" y="75369"/>
            <a:ext cx="2458451" cy="1905073"/>
          </a:xfrm>
          <a:prstGeom prst="rect">
            <a:avLst/>
          </a:prstGeom>
        </p:spPr>
      </p:pic>
    </p:spTree>
    <p:extLst>
      <p:ext uri="{BB962C8B-B14F-4D97-AF65-F5344CB8AC3E}">
        <p14:creationId xmlns:p14="http://schemas.microsoft.com/office/powerpoint/2010/main" val="2214785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smtClean="0"/>
              <a:t>Forum </a:t>
            </a:r>
            <a:r>
              <a:rPr lang="fr-LU" dirty="0" err="1" smtClean="0"/>
              <a:t>für</a:t>
            </a:r>
            <a:r>
              <a:rPr lang="fr-LU" dirty="0" smtClean="0"/>
              <a:t> </a:t>
            </a:r>
            <a:r>
              <a:rPr lang="fr-LU" dirty="0" err="1" smtClean="0"/>
              <a:t>Sicherheit</a:t>
            </a:r>
            <a:r>
              <a:rPr lang="fr-LU" dirty="0" smtClean="0"/>
              <a:t> </a:t>
            </a:r>
            <a:r>
              <a:rPr lang="fr-LU" dirty="0" err="1" smtClean="0"/>
              <a:t>und</a:t>
            </a:r>
            <a:r>
              <a:rPr lang="fr-LU" dirty="0" smtClean="0"/>
              <a:t> </a:t>
            </a:r>
            <a:r>
              <a:rPr lang="fr-LU" dirty="0" err="1" smtClean="0"/>
              <a:t>Gesundheit</a:t>
            </a:r>
            <a:r>
              <a:rPr lang="fr-LU" dirty="0" smtClean="0"/>
              <a:t> </a:t>
            </a:r>
            <a:r>
              <a:rPr lang="fr-LU" dirty="0" err="1" smtClean="0"/>
              <a:t>am</a:t>
            </a:r>
            <a:r>
              <a:rPr lang="fr-LU" dirty="0" smtClean="0"/>
              <a:t> </a:t>
            </a:r>
            <a:r>
              <a:rPr lang="fr-LU" dirty="0" err="1" smtClean="0"/>
              <a:t>Arbeitsplatz</a:t>
            </a:r>
            <a:r>
              <a:rPr lang="fr-LU" dirty="0" smtClean="0"/>
              <a:t> (2022)</a:t>
            </a:r>
            <a:endParaRPr lang="fr-LU" dirty="0"/>
          </a:p>
        </p:txBody>
      </p:sp>
      <p:sp>
        <p:nvSpPr>
          <p:cNvPr id="3" name="Content Placeholder 2"/>
          <p:cNvSpPr>
            <a:spLocks noGrp="1"/>
          </p:cNvSpPr>
          <p:nvPr>
            <p:ph idx="1"/>
          </p:nvPr>
        </p:nvSpPr>
        <p:spPr>
          <a:xfrm>
            <a:off x="838200" y="6149877"/>
            <a:ext cx="10515600" cy="442790"/>
          </a:xfrm>
        </p:spPr>
        <p:txBody>
          <a:bodyPr>
            <a:normAutofit lnSpcReduction="10000"/>
          </a:bodyPr>
          <a:lstStyle/>
          <a:p>
            <a:pPr marL="0" indent="0">
              <a:buNone/>
            </a:pPr>
            <a:r>
              <a:rPr lang="fr-LU" b="1" dirty="0" smtClean="0">
                <a:solidFill>
                  <a:srgbClr val="0C2D69"/>
                </a:solidFill>
                <a:sym typeface="Wingdings" panose="05000000000000000000" pitchFamily="2" charset="2"/>
              </a:rPr>
              <a:t> </a:t>
            </a:r>
            <a:r>
              <a:rPr lang="fr-LU" b="1" dirty="0" err="1" smtClean="0">
                <a:solidFill>
                  <a:srgbClr val="0C2D69"/>
                </a:solidFill>
                <a:sym typeface="Wingdings" panose="05000000000000000000" pitchFamily="2" charset="2"/>
              </a:rPr>
              <a:t>Mehr</a:t>
            </a:r>
            <a:r>
              <a:rPr lang="fr-LU" b="1" dirty="0" smtClean="0">
                <a:solidFill>
                  <a:srgbClr val="0C2D69"/>
                </a:solidFill>
                <a:sym typeface="Wingdings" panose="05000000000000000000" pitchFamily="2" charset="2"/>
              </a:rPr>
              <a:t> Infos </a:t>
            </a:r>
            <a:r>
              <a:rPr lang="fr-LU" b="1" dirty="0" err="1" smtClean="0">
                <a:solidFill>
                  <a:srgbClr val="0C2D69"/>
                </a:solidFill>
                <a:sym typeface="Wingdings" panose="05000000000000000000" pitchFamily="2" charset="2"/>
              </a:rPr>
              <a:t>unter</a:t>
            </a:r>
            <a:r>
              <a:rPr lang="fr-LU" b="1" dirty="0" smtClean="0">
                <a:solidFill>
                  <a:srgbClr val="0C2D69"/>
                </a:solidFill>
                <a:sym typeface="Wingdings" panose="05000000000000000000" pitchFamily="2" charset="2"/>
              </a:rPr>
              <a:t> www.visionzero.lu</a:t>
            </a:r>
            <a:endParaRPr lang="fr-LU" b="1" dirty="0">
              <a:solidFill>
                <a:srgbClr val="0C2D69"/>
              </a:solidFill>
            </a:endParaRPr>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59</a:t>
            </a:fld>
            <a:endParaRPr lang="fr-LU" dirty="0"/>
          </a:p>
        </p:txBody>
      </p:sp>
      <p:pic>
        <p:nvPicPr>
          <p:cNvPr id="4" name="Picture 3"/>
          <p:cNvPicPr>
            <a:picLocks noChangeAspect="1"/>
          </p:cNvPicPr>
          <p:nvPr/>
        </p:nvPicPr>
        <p:blipFill>
          <a:blip r:embed="rId2"/>
          <a:stretch>
            <a:fillRect/>
          </a:stretch>
        </p:blipFill>
        <p:spPr>
          <a:xfrm>
            <a:off x="9597190" y="9232"/>
            <a:ext cx="2530642" cy="1852748"/>
          </a:xfrm>
          <a:prstGeom prst="rect">
            <a:avLst/>
          </a:prstGeom>
        </p:spPr>
      </p:pic>
      <p:pic>
        <p:nvPicPr>
          <p:cNvPr id="10" name="Picture 9"/>
          <p:cNvPicPr>
            <a:picLocks noChangeAspect="1"/>
          </p:cNvPicPr>
          <p:nvPr/>
        </p:nvPicPr>
        <p:blipFill>
          <a:blip r:embed="rId3"/>
          <a:stretch>
            <a:fillRect/>
          </a:stretch>
        </p:blipFill>
        <p:spPr>
          <a:xfrm>
            <a:off x="7157268" y="1937416"/>
            <a:ext cx="3120208" cy="3984017"/>
          </a:xfrm>
          <a:prstGeom prst="rect">
            <a:avLst/>
          </a:prstGeom>
        </p:spPr>
      </p:pic>
      <p:pic>
        <p:nvPicPr>
          <p:cNvPr id="11" name="Picture 10"/>
          <p:cNvPicPr>
            <a:picLocks noChangeAspect="1"/>
          </p:cNvPicPr>
          <p:nvPr/>
        </p:nvPicPr>
        <p:blipFill>
          <a:blip r:embed="rId4"/>
          <a:stretch>
            <a:fillRect/>
          </a:stretch>
        </p:blipFill>
        <p:spPr>
          <a:xfrm>
            <a:off x="1628390" y="1953982"/>
            <a:ext cx="4610485" cy="3932600"/>
          </a:xfrm>
          <a:prstGeom prst="rect">
            <a:avLst/>
          </a:prstGeom>
        </p:spPr>
      </p:pic>
    </p:spTree>
    <p:extLst>
      <p:ext uri="{BB962C8B-B14F-4D97-AF65-F5344CB8AC3E}">
        <p14:creationId xmlns:p14="http://schemas.microsoft.com/office/powerpoint/2010/main" val="174270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Entwicklung</a:t>
            </a:r>
            <a:r>
              <a:rPr lang="fr-LU" dirty="0" smtClean="0"/>
              <a:t> der </a:t>
            </a:r>
            <a:r>
              <a:rPr lang="fr-LU" dirty="0" err="1" smtClean="0"/>
              <a:t>Gesetzgebung</a:t>
            </a:r>
            <a:endParaRPr lang="fr-LU" dirty="0"/>
          </a:p>
        </p:txBody>
      </p:sp>
      <p:sp>
        <p:nvSpPr>
          <p:cNvPr id="3" name="Content Placeholder 2"/>
          <p:cNvSpPr>
            <a:spLocks noGrp="1"/>
          </p:cNvSpPr>
          <p:nvPr>
            <p:ph idx="1"/>
          </p:nvPr>
        </p:nvSpPr>
        <p:spPr/>
        <p:txBody>
          <a:bodyPr>
            <a:normAutofit/>
          </a:bodyPr>
          <a:lstStyle/>
          <a:p>
            <a:pPr>
              <a:lnSpc>
                <a:spcPct val="100000"/>
              </a:lnSpc>
              <a:spcBef>
                <a:spcPts val="600"/>
              </a:spcBef>
              <a:spcAft>
                <a:spcPts val="600"/>
              </a:spcAft>
            </a:pPr>
            <a:endParaRPr lang="fr-LU" dirty="0" smtClean="0"/>
          </a:p>
          <a:p>
            <a:pPr>
              <a:lnSpc>
                <a:spcPct val="100000"/>
              </a:lnSpc>
              <a:spcBef>
                <a:spcPts val="600"/>
              </a:spcBef>
              <a:spcAft>
                <a:spcPts val="600"/>
              </a:spcAft>
            </a:pPr>
            <a:r>
              <a:rPr lang="fr-LU" dirty="0" smtClean="0"/>
              <a:t>1901: </a:t>
            </a:r>
            <a:r>
              <a:rPr lang="de-DE" dirty="0"/>
              <a:t>Einrichtung einer Arbeitgeberversicherung auf Gegenseitigkeit mit der Bezeichnung </a:t>
            </a:r>
            <a:r>
              <a:rPr lang="de-DE" dirty="0" smtClean="0"/>
              <a:t>„</a:t>
            </a:r>
            <a:r>
              <a:rPr lang="de-DE" u="sng" dirty="0" err="1" smtClean="0"/>
              <a:t>Association</a:t>
            </a:r>
            <a:r>
              <a:rPr lang="de-DE" u="sng" dirty="0" smtClean="0"/>
              <a:t> </a:t>
            </a:r>
            <a:r>
              <a:rPr lang="de-DE" u="sng" dirty="0" err="1"/>
              <a:t>d’assurance</a:t>
            </a:r>
            <a:r>
              <a:rPr lang="de-DE" u="sng" dirty="0"/>
              <a:t> </a:t>
            </a:r>
            <a:r>
              <a:rPr lang="de-DE" u="sng" dirty="0" err="1" smtClean="0"/>
              <a:t>accident</a:t>
            </a:r>
            <a:r>
              <a:rPr lang="de-DE" dirty="0" smtClean="0"/>
              <a:t>“ um </a:t>
            </a:r>
            <a:r>
              <a:rPr lang="de-DE" b="1" dirty="0">
                <a:solidFill>
                  <a:srgbClr val="0C2D69"/>
                </a:solidFill>
              </a:rPr>
              <a:t>Arbeitsunfälle</a:t>
            </a:r>
            <a:r>
              <a:rPr lang="de-DE" dirty="0"/>
              <a:t> zu entschädigen</a:t>
            </a:r>
            <a:endParaRPr lang="fr-LU" dirty="0"/>
          </a:p>
          <a:p>
            <a:pPr>
              <a:lnSpc>
                <a:spcPct val="100000"/>
              </a:lnSpc>
              <a:spcBef>
                <a:spcPts val="600"/>
              </a:spcBef>
              <a:spcAft>
                <a:spcPts val="600"/>
              </a:spcAft>
            </a:pPr>
            <a:r>
              <a:rPr lang="fr-LU" dirty="0"/>
              <a:t>1925: </a:t>
            </a:r>
            <a:r>
              <a:rPr lang="de-DE" dirty="0"/>
              <a:t>Schaffung eines </a:t>
            </a:r>
            <a:r>
              <a:rPr lang="de-DE" b="1" dirty="0">
                <a:solidFill>
                  <a:srgbClr val="0C2D69"/>
                </a:solidFill>
              </a:rPr>
              <a:t>Sozialversicherungsgesetzbuches</a:t>
            </a:r>
            <a:r>
              <a:rPr lang="de-DE" dirty="0"/>
              <a:t> + Einbeziehung der </a:t>
            </a:r>
            <a:r>
              <a:rPr lang="de-DE" b="1" dirty="0">
                <a:solidFill>
                  <a:srgbClr val="0C2D69"/>
                </a:solidFill>
              </a:rPr>
              <a:t>Berufskrankheiten</a:t>
            </a:r>
            <a:endParaRPr lang="fr-LU" b="1" dirty="0">
              <a:solidFill>
                <a:srgbClr val="0C2D69"/>
              </a:solidFill>
            </a:endParaRPr>
          </a:p>
          <a:p>
            <a:pPr>
              <a:lnSpc>
                <a:spcPct val="100000"/>
              </a:lnSpc>
              <a:spcBef>
                <a:spcPts val="600"/>
              </a:spcBef>
              <a:spcAft>
                <a:spcPts val="600"/>
              </a:spcAft>
            </a:pPr>
            <a:r>
              <a:rPr lang="fr-LU" dirty="0"/>
              <a:t>1933: </a:t>
            </a:r>
            <a:r>
              <a:rPr lang="de-DE" dirty="0"/>
              <a:t>Ausdehnung des Versicherungsschutzes auf </a:t>
            </a:r>
            <a:r>
              <a:rPr lang="de-DE" b="1" dirty="0" smtClean="0">
                <a:solidFill>
                  <a:srgbClr val="0C2D69"/>
                </a:solidFill>
              </a:rPr>
              <a:t>Wegeunfälle</a:t>
            </a:r>
            <a:endParaRPr lang="fr-LU" b="1" dirty="0">
              <a:solidFill>
                <a:srgbClr val="0C2D69"/>
              </a:solidFill>
            </a:endParaRPr>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6</a:t>
            </a:fld>
            <a:endParaRPr lang="fr-LU" dirty="0"/>
          </a:p>
        </p:txBody>
      </p:sp>
    </p:spTree>
    <p:extLst>
      <p:ext uri="{BB962C8B-B14F-4D97-AF65-F5344CB8AC3E}">
        <p14:creationId xmlns:p14="http://schemas.microsoft.com/office/powerpoint/2010/main" val="15425385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smtClean="0"/>
              <a:t>Nationale </a:t>
            </a:r>
            <a:r>
              <a:rPr lang="fr-LU" dirty="0" err="1" smtClean="0"/>
              <a:t>Strategie</a:t>
            </a:r>
            <a:r>
              <a:rPr lang="fr-LU" dirty="0" smtClean="0"/>
              <a:t> VISION ZERO</a:t>
            </a:r>
            <a:endParaRPr lang="fr-LU" dirty="0"/>
          </a:p>
        </p:txBody>
      </p:sp>
      <p:sp>
        <p:nvSpPr>
          <p:cNvPr id="3" name="Content Placeholder 2"/>
          <p:cNvSpPr>
            <a:spLocks noGrp="1"/>
          </p:cNvSpPr>
          <p:nvPr>
            <p:ph idx="1"/>
          </p:nvPr>
        </p:nvSpPr>
        <p:spPr>
          <a:xfrm>
            <a:off x="838200" y="1853050"/>
            <a:ext cx="10515600" cy="4726535"/>
          </a:xfrm>
        </p:spPr>
        <p:txBody>
          <a:bodyPr>
            <a:normAutofit/>
          </a:bodyPr>
          <a:lstStyle/>
          <a:p>
            <a:pPr algn="just"/>
            <a:r>
              <a:rPr lang="fr-LU" sz="2400" dirty="0" smtClean="0"/>
              <a:t>Die AAA </a:t>
            </a:r>
            <a:r>
              <a:rPr lang="fr-LU" sz="2400" dirty="0" err="1" smtClean="0"/>
              <a:t>ist</a:t>
            </a:r>
            <a:r>
              <a:rPr lang="fr-LU" sz="2400" dirty="0" smtClean="0"/>
              <a:t> </a:t>
            </a:r>
            <a:r>
              <a:rPr lang="fr-LU" sz="2400" dirty="0" err="1" smtClean="0"/>
              <a:t>einer</a:t>
            </a:r>
            <a:r>
              <a:rPr lang="fr-LU" sz="2400" dirty="0" smtClean="0"/>
              <a:t> der </a:t>
            </a:r>
            <a:r>
              <a:rPr lang="fr-LU" sz="2400" dirty="0" err="1" smtClean="0"/>
              <a:t>Initiatoren</a:t>
            </a:r>
            <a:r>
              <a:rPr lang="fr-LU" sz="2400" dirty="0" smtClean="0"/>
              <a:t> der </a:t>
            </a:r>
            <a:r>
              <a:rPr lang="fr-LU" sz="2400" dirty="0" err="1" smtClean="0"/>
              <a:t>nationalen</a:t>
            </a:r>
            <a:r>
              <a:rPr lang="fr-LU" sz="2400" dirty="0" smtClean="0"/>
              <a:t> </a:t>
            </a:r>
            <a:r>
              <a:rPr lang="fr-LU" sz="2400" dirty="0" err="1" smtClean="0"/>
              <a:t>Strategie</a:t>
            </a:r>
            <a:r>
              <a:rPr lang="fr-LU" sz="2400" dirty="0" smtClean="0"/>
              <a:t> VISION </a:t>
            </a:r>
            <a:r>
              <a:rPr lang="fr-LU" sz="2400" dirty="0"/>
              <a:t>ZERO </a:t>
            </a:r>
            <a:r>
              <a:rPr lang="fr-LU" sz="2400" dirty="0" err="1" smtClean="0"/>
              <a:t>dessen</a:t>
            </a:r>
            <a:r>
              <a:rPr lang="fr-LU" sz="2400" dirty="0" smtClean="0"/>
              <a:t> </a:t>
            </a:r>
            <a:r>
              <a:rPr lang="fr-LU" sz="2400" dirty="0" err="1" smtClean="0"/>
              <a:t>Ziel</a:t>
            </a:r>
            <a:r>
              <a:rPr lang="fr-LU" sz="2400" dirty="0" smtClean="0"/>
              <a:t> es </a:t>
            </a:r>
            <a:r>
              <a:rPr lang="fr-LU" sz="2400" dirty="0" err="1" smtClean="0"/>
              <a:t>ist</a:t>
            </a:r>
            <a:r>
              <a:rPr lang="fr-LU" sz="2400" dirty="0" smtClean="0"/>
              <a:t> die </a:t>
            </a:r>
            <a:r>
              <a:rPr lang="fr-LU" sz="2400" dirty="0" err="1" smtClean="0"/>
              <a:t>Sicherheit</a:t>
            </a:r>
            <a:r>
              <a:rPr lang="fr-LU" sz="2400" dirty="0" smtClean="0"/>
              <a:t> </a:t>
            </a:r>
            <a:r>
              <a:rPr lang="fr-LU" sz="2400" dirty="0" err="1" smtClean="0"/>
              <a:t>und</a:t>
            </a:r>
            <a:r>
              <a:rPr lang="fr-LU" sz="2400" dirty="0" smtClean="0"/>
              <a:t> </a:t>
            </a:r>
            <a:r>
              <a:rPr lang="fr-LU" sz="2400" dirty="0" err="1" smtClean="0"/>
              <a:t>Gesundheit</a:t>
            </a:r>
            <a:r>
              <a:rPr lang="fr-LU" sz="2400" dirty="0" smtClean="0"/>
              <a:t> </a:t>
            </a:r>
            <a:r>
              <a:rPr lang="fr-LU" sz="2400" dirty="0" err="1" smtClean="0"/>
              <a:t>am</a:t>
            </a:r>
            <a:r>
              <a:rPr lang="fr-LU" sz="2400" dirty="0" smtClean="0"/>
              <a:t> </a:t>
            </a:r>
            <a:r>
              <a:rPr lang="fr-LU" sz="2400" dirty="0" err="1" smtClean="0"/>
              <a:t>Arbeitsplatz</a:t>
            </a:r>
            <a:r>
              <a:rPr lang="fr-LU" sz="2400" dirty="0" smtClean="0"/>
              <a:t> </a:t>
            </a:r>
            <a:r>
              <a:rPr lang="fr-LU" sz="2400" dirty="0" err="1" smtClean="0"/>
              <a:t>zu</a:t>
            </a:r>
            <a:r>
              <a:rPr lang="fr-LU" sz="2400" dirty="0" smtClean="0"/>
              <a:t> </a:t>
            </a:r>
            <a:r>
              <a:rPr lang="fr-LU" sz="2400" dirty="0" err="1" smtClean="0"/>
              <a:t>fördern</a:t>
            </a:r>
            <a:r>
              <a:rPr lang="fr-LU" sz="2400" dirty="0" smtClean="0"/>
              <a:t>, </a:t>
            </a:r>
            <a:r>
              <a:rPr lang="fr-LU" sz="2400" dirty="0" err="1" smtClean="0"/>
              <a:t>um</a:t>
            </a:r>
            <a:r>
              <a:rPr lang="fr-LU" sz="2400" dirty="0" smtClean="0"/>
              <a:t> die </a:t>
            </a:r>
            <a:r>
              <a:rPr lang="fr-LU" sz="2400" dirty="0" err="1" smtClean="0"/>
              <a:t>Zahl</a:t>
            </a:r>
            <a:r>
              <a:rPr lang="fr-LU" sz="2400" dirty="0" smtClean="0"/>
              <a:t> </a:t>
            </a:r>
            <a:r>
              <a:rPr lang="fr-LU" sz="2400" dirty="0" err="1" smtClean="0"/>
              <a:t>und</a:t>
            </a:r>
            <a:r>
              <a:rPr lang="fr-LU" sz="2400" dirty="0" smtClean="0"/>
              <a:t> </a:t>
            </a:r>
            <a:r>
              <a:rPr lang="fr-LU" sz="2400" dirty="0" err="1" smtClean="0"/>
              <a:t>Schwere</a:t>
            </a:r>
            <a:r>
              <a:rPr lang="fr-LU" sz="2400" dirty="0" smtClean="0"/>
              <a:t> der </a:t>
            </a:r>
            <a:r>
              <a:rPr lang="fr-LU" sz="2400" dirty="0" err="1" smtClean="0"/>
              <a:t>Arbeits</a:t>
            </a:r>
            <a:r>
              <a:rPr lang="fr-LU" sz="2400" dirty="0" smtClean="0"/>
              <a:t>- </a:t>
            </a:r>
            <a:r>
              <a:rPr lang="fr-LU" sz="2400" dirty="0" err="1" smtClean="0"/>
              <a:t>und</a:t>
            </a:r>
            <a:r>
              <a:rPr lang="fr-LU" sz="2400" dirty="0" smtClean="0"/>
              <a:t> </a:t>
            </a:r>
            <a:r>
              <a:rPr lang="fr-LU" sz="2400" dirty="0" err="1" smtClean="0"/>
              <a:t>Wegeunfälle</a:t>
            </a:r>
            <a:r>
              <a:rPr lang="fr-LU" sz="2400" dirty="0" smtClean="0"/>
              <a:t> </a:t>
            </a:r>
            <a:r>
              <a:rPr lang="fr-LU" sz="2400" dirty="0" err="1" smtClean="0"/>
              <a:t>sowie</a:t>
            </a:r>
            <a:r>
              <a:rPr lang="fr-LU" sz="2400" dirty="0" smtClean="0"/>
              <a:t> der </a:t>
            </a:r>
            <a:r>
              <a:rPr lang="fr-LU" sz="2400" dirty="0" err="1" smtClean="0"/>
              <a:t>Berufskrankheiten</a:t>
            </a:r>
            <a:r>
              <a:rPr lang="fr-LU" sz="2400" dirty="0" smtClean="0"/>
              <a:t> in Luxembourg </a:t>
            </a:r>
            <a:r>
              <a:rPr lang="fr-LU" sz="2400" dirty="0" err="1" smtClean="0"/>
              <a:t>zu</a:t>
            </a:r>
            <a:r>
              <a:rPr lang="fr-LU" sz="2400" dirty="0" smtClean="0"/>
              <a:t> </a:t>
            </a:r>
            <a:r>
              <a:rPr lang="fr-LU" sz="2400" dirty="0" err="1" smtClean="0"/>
              <a:t>senken</a:t>
            </a:r>
            <a:r>
              <a:rPr lang="fr-LU" sz="2400" dirty="0" smtClean="0"/>
              <a:t>.</a:t>
            </a:r>
          </a:p>
          <a:p>
            <a:pPr algn="just"/>
            <a:r>
              <a:rPr lang="fr-LU" sz="2400" dirty="0" err="1"/>
              <a:t>März</a:t>
            </a:r>
            <a:r>
              <a:rPr lang="fr-LU" sz="2400" dirty="0"/>
              <a:t> 2016: </a:t>
            </a:r>
            <a:r>
              <a:rPr lang="fr-LU" sz="2400" dirty="0" err="1"/>
              <a:t>Einführung</a:t>
            </a:r>
            <a:r>
              <a:rPr lang="fr-LU" sz="2400" dirty="0"/>
              <a:t> der VISION ZERO </a:t>
            </a:r>
            <a:r>
              <a:rPr lang="fr-LU" sz="2400" dirty="0" err="1"/>
              <a:t>während</a:t>
            </a:r>
            <a:r>
              <a:rPr lang="fr-LU" sz="2400" dirty="0"/>
              <a:t> des </a:t>
            </a:r>
            <a:r>
              <a:rPr lang="fr-LU" sz="2400" dirty="0" smtClean="0"/>
              <a:t>Forums SST </a:t>
            </a:r>
            <a:endParaRPr lang="fr-LU" sz="2400" dirty="0"/>
          </a:p>
          <a:p>
            <a:pPr algn="just"/>
            <a:r>
              <a:rPr lang="fr-LU" sz="2400" dirty="0" err="1" smtClean="0"/>
              <a:t>Oktober</a:t>
            </a:r>
            <a:r>
              <a:rPr lang="fr-LU" sz="2400" dirty="0" smtClean="0"/>
              <a:t> 2022: die </a:t>
            </a:r>
            <a:r>
              <a:rPr lang="fr-LU" sz="2400" dirty="0" err="1" smtClean="0"/>
              <a:t>luxemburgische</a:t>
            </a:r>
            <a:r>
              <a:rPr lang="fr-LU" sz="2400" dirty="0" smtClean="0"/>
              <a:t> </a:t>
            </a:r>
            <a:r>
              <a:rPr lang="fr-LU" sz="2400" dirty="0" err="1" smtClean="0"/>
              <a:t>Regierung</a:t>
            </a:r>
            <a:r>
              <a:rPr lang="fr-LU" sz="2400" dirty="0" smtClean="0"/>
              <a:t> </a:t>
            </a:r>
            <a:r>
              <a:rPr lang="fr-LU" sz="2400" dirty="0" err="1" smtClean="0"/>
              <a:t>unterstützt</a:t>
            </a:r>
            <a:r>
              <a:rPr lang="fr-LU" sz="2400" dirty="0" smtClean="0"/>
              <a:t> die Vision </a:t>
            </a:r>
            <a:r>
              <a:rPr lang="fr-LU" sz="2400" dirty="0" err="1" smtClean="0"/>
              <a:t>Zero</a:t>
            </a:r>
            <a:r>
              <a:rPr lang="fr-LU" sz="2400" dirty="0" smtClean="0"/>
              <a:t> </a:t>
            </a:r>
            <a:r>
              <a:rPr lang="fr-LU" sz="2400" dirty="0" err="1" smtClean="0"/>
              <a:t>als</a:t>
            </a:r>
            <a:r>
              <a:rPr lang="fr-LU" sz="2400" smtClean="0"/>
              <a:t> nationale </a:t>
            </a:r>
            <a:r>
              <a:rPr lang="fr-LU" sz="2400" dirty="0" err="1" smtClean="0"/>
              <a:t>Strategie</a:t>
            </a:r>
            <a:endParaRPr lang="fr-LU" sz="2400" dirty="0" smtClean="0"/>
          </a:p>
          <a:p>
            <a:pPr marL="0" indent="0" algn="just">
              <a:buNone/>
            </a:pPr>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60</a:t>
            </a:fld>
            <a:endParaRPr lang="fr-LU"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0862" y="112054"/>
            <a:ext cx="1976099" cy="1578634"/>
          </a:xfrm>
          <a:prstGeom prst="rect">
            <a:avLst/>
          </a:prstGeom>
        </p:spPr>
      </p:pic>
      <p:pic>
        <p:nvPicPr>
          <p:cNvPr id="7" name="Picture 6"/>
          <p:cNvPicPr>
            <a:picLocks noChangeAspect="1"/>
          </p:cNvPicPr>
          <p:nvPr/>
        </p:nvPicPr>
        <p:blipFill>
          <a:blip r:embed="rId3"/>
          <a:stretch>
            <a:fillRect/>
          </a:stretch>
        </p:blipFill>
        <p:spPr>
          <a:xfrm>
            <a:off x="5265681" y="4430793"/>
            <a:ext cx="2555753" cy="2108119"/>
          </a:xfrm>
          <a:prstGeom prst="rect">
            <a:avLst/>
          </a:prstGeom>
          <a:ln w="25400">
            <a:solidFill>
              <a:schemeClr val="tx1"/>
            </a:solidFill>
          </a:ln>
          <a:effectLst>
            <a:softEdge rad="12700"/>
          </a:effectLst>
        </p:spPr>
      </p:pic>
    </p:spTree>
    <p:extLst>
      <p:ext uri="{BB962C8B-B14F-4D97-AF65-F5344CB8AC3E}">
        <p14:creationId xmlns:p14="http://schemas.microsoft.com/office/powerpoint/2010/main" val="27900759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Mitgliedschaft</a:t>
            </a:r>
            <a:r>
              <a:rPr lang="fr-LU" dirty="0" smtClean="0"/>
              <a:t> der </a:t>
            </a:r>
            <a:r>
              <a:rPr lang="fr-LU" dirty="0" err="1" smtClean="0"/>
              <a:t>Betriebe</a:t>
            </a:r>
            <a:endParaRPr lang="fr-LU"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05397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61</a:t>
            </a:fld>
            <a:endParaRPr lang="fr-LU" dirty="0"/>
          </a:p>
        </p:txBody>
      </p:sp>
      <p:sp>
        <p:nvSpPr>
          <p:cNvPr id="10" name="TextBox 9"/>
          <p:cNvSpPr txBox="1"/>
          <p:nvPr/>
        </p:nvSpPr>
        <p:spPr>
          <a:xfrm>
            <a:off x="1785778" y="5477110"/>
            <a:ext cx="8936966" cy="253916"/>
          </a:xfrm>
          <a:prstGeom prst="rect">
            <a:avLst/>
          </a:prstGeom>
          <a:noFill/>
        </p:spPr>
        <p:txBody>
          <a:bodyPr wrap="square" rtlCol="0">
            <a:spAutoFit/>
          </a:bodyPr>
          <a:lstStyle/>
          <a:p>
            <a:r>
              <a:rPr lang="fr-LU" sz="1050" b="1" dirty="0" err="1" smtClean="0">
                <a:solidFill>
                  <a:srgbClr val="0C2D69"/>
                </a:solidFill>
              </a:rPr>
              <a:t>Freiwillige</a:t>
            </a:r>
            <a:r>
              <a:rPr lang="fr-LU" sz="1050" b="1" dirty="0" smtClean="0">
                <a:solidFill>
                  <a:srgbClr val="0C2D69"/>
                </a:solidFill>
              </a:rPr>
              <a:t> </a:t>
            </a:r>
            <a:r>
              <a:rPr lang="fr-LU" sz="1050" b="1" dirty="0" err="1" smtClean="0">
                <a:solidFill>
                  <a:srgbClr val="0C2D69"/>
                </a:solidFill>
              </a:rPr>
              <a:t>Verpflichtung</a:t>
            </a:r>
            <a:r>
              <a:rPr lang="fr-LU" sz="1050" b="1" dirty="0" smtClean="0">
                <a:solidFill>
                  <a:srgbClr val="0C2D69"/>
                </a:solidFill>
              </a:rPr>
              <a:t> des </a:t>
            </a:r>
            <a:r>
              <a:rPr lang="fr-LU" sz="1050" b="1" dirty="0" err="1" smtClean="0">
                <a:solidFill>
                  <a:srgbClr val="0C2D69"/>
                </a:solidFill>
              </a:rPr>
              <a:t>Unternehmens</a:t>
            </a:r>
            <a:r>
              <a:rPr lang="fr-LU" sz="1050" b="1" dirty="0" smtClean="0">
                <a:solidFill>
                  <a:srgbClr val="0C2D69"/>
                </a:solidFill>
              </a:rPr>
              <a:t> </a:t>
            </a:r>
            <a:r>
              <a:rPr lang="fr-LU" sz="1050" b="1" dirty="0" err="1" smtClean="0">
                <a:solidFill>
                  <a:srgbClr val="0C2D69"/>
                </a:solidFill>
              </a:rPr>
              <a:t>zur</a:t>
            </a:r>
            <a:r>
              <a:rPr lang="fr-LU" sz="1050" b="1" dirty="0" smtClean="0">
                <a:solidFill>
                  <a:srgbClr val="0C2D69"/>
                </a:solidFill>
              </a:rPr>
              <a:t> </a:t>
            </a:r>
            <a:r>
              <a:rPr lang="fr-LU" sz="1050" b="1" dirty="0" err="1" smtClean="0">
                <a:solidFill>
                  <a:srgbClr val="0C2D69"/>
                </a:solidFill>
              </a:rPr>
              <a:t>Reduzierung</a:t>
            </a:r>
            <a:r>
              <a:rPr lang="fr-LU" sz="1050" b="1" dirty="0" smtClean="0">
                <a:solidFill>
                  <a:srgbClr val="0C2D69"/>
                </a:solidFill>
              </a:rPr>
              <a:t> der </a:t>
            </a:r>
            <a:r>
              <a:rPr lang="fr-LU" sz="1050" b="1" dirty="0" err="1" smtClean="0">
                <a:solidFill>
                  <a:srgbClr val="0C2D69"/>
                </a:solidFill>
              </a:rPr>
              <a:t>Zahl</a:t>
            </a:r>
            <a:r>
              <a:rPr lang="fr-LU" sz="1050" b="1" dirty="0" smtClean="0">
                <a:solidFill>
                  <a:srgbClr val="0C2D69"/>
                </a:solidFill>
              </a:rPr>
              <a:t> </a:t>
            </a:r>
            <a:r>
              <a:rPr lang="fr-LU" sz="1050" b="1" dirty="0" err="1" smtClean="0">
                <a:solidFill>
                  <a:srgbClr val="0C2D69"/>
                </a:solidFill>
              </a:rPr>
              <a:t>und</a:t>
            </a:r>
            <a:r>
              <a:rPr lang="fr-LU" sz="1050" b="1" dirty="0" smtClean="0">
                <a:solidFill>
                  <a:srgbClr val="0C2D69"/>
                </a:solidFill>
              </a:rPr>
              <a:t> </a:t>
            </a:r>
            <a:r>
              <a:rPr lang="fr-LU" sz="1050" b="1" dirty="0" err="1" smtClean="0">
                <a:solidFill>
                  <a:srgbClr val="0C2D69"/>
                </a:solidFill>
              </a:rPr>
              <a:t>Schwere</a:t>
            </a:r>
            <a:r>
              <a:rPr lang="fr-LU" sz="1050" b="1" dirty="0" smtClean="0">
                <a:solidFill>
                  <a:srgbClr val="0C2D69"/>
                </a:solidFill>
              </a:rPr>
              <a:t> der </a:t>
            </a:r>
            <a:r>
              <a:rPr lang="fr-LU" sz="1050" b="1" dirty="0" err="1" smtClean="0">
                <a:solidFill>
                  <a:srgbClr val="0C2D69"/>
                </a:solidFill>
              </a:rPr>
              <a:t>Arbeits</a:t>
            </a:r>
            <a:r>
              <a:rPr lang="fr-LU" sz="1050" b="1" dirty="0" smtClean="0">
                <a:solidFill>
                  <a:srgbClr val="0C2D69"/>
                </a:solidFill>
              </a:rPr>
              <a:t>- </a:t>
            </a:r>
            <a:r>
              <a:rPr lang="fr-LU" sz="1050" b="1" dirty="0" err="1" smtClean="0">
                <a:solidFill>
                  <a:srgbClr val="0C2D69"/>
                </a:solidFill>
              </a:rPr>
              <a:t>und</a:t>
            </a:r>
            <a:r>
              <a:rPr lang="fr-LU" sz="1050" b="1" dirty="0" smtClean="0">
                <a:solidFill>
                  <a:srgbClr val="0C2D69"/>
                </a:solidFill>
              </a:rPr>
              <a:t> </a:t>
            </a:r>
            <a:r>
              <a:rPr lang="fr-LU" sz="1050" b="1" dirty="0" err="1" smtClean="0">
                <a:solidFill>
                  <a:srgbClr val="0C2D69"/>
                </a:solidFill>
              </a:rPr>
              <a:t>Wegeunfälle</a:t>
            </a:r>
            <a:r>
              <a:rPr lang="fr-LU" sz="1050" b="1" dirty="0" smtClean="0">
                <a:solidFill>
                  <a:srgbClr val="0C2D69"/>
                </a:solidFill>
              </a:rPr>
              <a:t> </a:t>
            </a:r>
            <a:r>
              <a:rPr lang="fr-LU" sz="1050" b="1" dirty="0" err="1" smtClean="0">
                <a:solidFill>
                  <a:srgbClr val="0C2D69"/>
                </a:solidFill>
              </a:rPr>
              <a:t>sowie</a:t>
            </a:r>
            <a:r>
              <a:rPr lang="fr-LU" sz="1050" b="1" dirty="0" smtClean="0">
                <a:solidFill>
                  <a:srgbClr val="0C2D69"/>
                </a:solidFill>
              </a:rPr>
              <a:t> der </a:t>
            </a:r>
            <a:r>
              <a:rPr lang="fr-LU" sz="1050" b="1" dirty="0" err="1" smtClean="0">
                <a:solidFill>
                  <a:srgbClr val="0C2D69"/>
                </a:solidFill>
              </a:rPr>
              <a:t>Berufskrankheiten</a:t>
            </a:r>
            <a:r>
              <a:rPr lang="fr-LU" sz="1050" b="1" dirty="0" smtClean="0">
                <a:solidFill>
                  <a:srgbClr val="0C2D69"/>
                </a:solidFill>
              </a:rPr>
              <a:t>.</a:t>
            </a:r>
            <a:endParaRPr lang="fr-LU" sz="1050" b="1" dirty="0">
              <a:solidFill>
                <a:srgbClr val="0C2D69"/>
              </a:solidFill>
            </a:endParaRPr>
          </a:p>
        </p:txBody>
      </p:sp>
    </p:spTree>
    <p:extLst>
      <p:ext uri="{BB962C8B-B14F-4D97-AF65-F5344CB8AC3E}">
        <p14:creationId xmlns:p14="http://schemas.microsoft.com/office/powerpoint/2010/main" val="3107048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Vorteile</a:t>
            </a:r>
            <a:r>
              <a:rPr lang="fr-LU" dirty="0" smtClean="0"/>
              <a:t> </a:t>
            </a:r>
            <a:r>
              <a:rPr lang="fr-LU" dirty="0" err="1" smtClean="0"/>
              <a:t>für</a:t>
            </a:r>
            <a:r>
              <a:rPr lang="fr-LU" dirty="0" smtClean="0"/>
              <a:t> die </a:t>
            </a:r>
            <a:r>
              <a:rPr lang="fr-LU" dirty="0" err="1" smtClean="0"/>
              <a:t>Betriebe</a:t>
            </a:r>
            <a:endParaRPr lang="fr-LU" dirty="0"/>
          </a:p>
        </p:txBody>
      </p:sp>
      <p:sp>
        <p:nvSpPr>
          <p:cNvPr id="3" name="Content Placeholder 2"/>
          <p:cNvSpPr>
            <a:spLocks noGrp="1"/>
          </p:cNvSpPr>
          <p:nvPr>
            <p:ph idx="1"/>
          </p:nvPr>
        </p:nvSpPr>
        <p:spPr>
          <a:xfrm>
            <a:off x="838200" y="1735931"/>
            <a:ext cx="10222832" cy="4077870"/>
          </a:xfrm>
        </p:spPr>
        <p:txBody>
          <a:bodyPr>
            <a:normAutofit/>
          </a:bodyPr>
          <a:lstStyle/>
          <a:p>
            <a:r>
              <a:rPr lang="de-DE" dirty="0" smtClean="0"/>
              <a:t>Reduzierung </a:t>
            </a:r>
            <a:r>
              <a:rPr lang="de-DE" dirty="0"/>
              <a:t>der Anzahl der Arbeitsunfälle und </a:t>
            </a:r>
            <a:r>
              <a:rPr lang="de-DE" dirty="0" smtClean="0"/>
              <a:t>Berufskrankheiten</a:t>
            </a:r>
          </a:p>
          <a:p>
            <a:r>
              <a:rPr lang="de-DE" dirty="0"/>
              <a:t>Steigerung der </a:t>
            </a:r>
            <a:r>
              <a:rPr lang="de-DE" dirty="0" smtClean="0"/>
              <a:t>Motivation und Produktivität </a:t>
            </a:r>
            <a:r>
              <a:rPr lang="de-DE" dirty="0"/>
              <a:t>der </a:t>
            </a:r>
            <a:r>
              <a:rPr lang="de-DE" dirty="0" smtClean="0"/>
              <a:t>Mitarbeiter</a:t>
            </a:r>
            <a:endParaRPr lang="fr-LU" dirty="0"/>
          </a:p>
          <a:p>
            <a:r>
              <a:rPr lang="de-DE" dirty="0"/>
              <a:t>Positive Darstellung des Unternehmens dank verschiedener </a:t>
            </a:r>
            <a:r>
              <a:rPr lang="de-DE" dirty="0" smtClean="0"/>
              <a:t>Medien</a:t>
            </a:r>
          </a:p>
          <a:p>
            <a:r>
              <a:rPr lang="fr-LU" dirty="0" err="1" smtClean="0"/>
              <a:t>Zugang</a:t>
            </a:r>
            <a:r>
              <a:rPr lang="fr-LU" dirty="0" smtClean="0"/>
              <a:t> </a:t>
            </a:r>
            <a:r>
              <a:rPr lang="fr-LU" dirty="0" err="1"/>
              <a:t>zum</a:t>
            </a:r>
            <a:r>
              <a:rPr lang="fr-LU" dirty="0"/>
              <a:t> </a:t>
            </a:r>
            <a:r>
              <a:rPr lang="fr-LU" dirty="0" err="1" smtClean="0"/>
              <a:t>Mitgliederportal</a:t>
            </a:r>
            <a:endParaRPr lang="fr-LU" dirty="0"/>
          </a:p>
          <a:p>
            <a:r>
              <a:rPr lang="de-DE" dirty="0"/>
              <a:t>Bereitstellung des spezifischen VISION ZERO-Logos „</a:t>
            </a:r>
            <a:r>
              <a:rPr lang="de-DE" dirty="0" err="1"/>
              <a:t>Entreprise</a:t>
            </a:r>
            <a:r>
              <a:rPr lang="de-DE" dirty="0"/>
              <a:t> </a:t>
            </a:r>
            <a:r>
              <a:rPr lang="de-DE" dirty="0" err="1"/>
              <a:t>engagée</a:t>
            </a:r>
            <a:r>
              <a:rPr lang="de-DE" dirty="0"/>
              <a:t>“ und individuell gestalteter </a:t>
            </a:r>
            <a:r>
              <a:rPr lang="de-DE" dirty="0" smtClean="0"/>
              <a:t>Poster</a:t>
            </a:r>
          </a:p>
          <a:p>
            <a:r>
              <a:rPr lang="de-DE" dirty="0"/>
              <a:t>Der nationalen Gemeinschaft zur Prävention von Arbeitsunfällen, Wegeunfällen und Berufskrankheiten </a:t>
            </a:r>
            <a:r>
              <a:rPr lang="de-DE" dirty="0" smtClean="0"/>
              <a:t>angehören</a:t>
            </a: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62</a:t>
            </a:fld>
            <a:endParaRPr lang="fr-LU"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774" y="120380"/>
            <a:ext cx="1938442" cy="1615551"/>
          </a:xfrm>
          <a:prstGeom prst="rect">
            <a:avLst/>
          </a:prstGeom>
        </p:spPr>
      </p:pic>
      <p:pic>
        <p:nvPicPr>
          <p:cNvPr id="9" name="Picture 8"/>
          <p:cNvPicPr>
            <a:picLocks noChangeAspect="1"/>
          </p:cNvPicPr>
          <p:nvPr/>
        </p:nvPicPr>
        <p:blipFill>
          <a:blip r:embed="rId3"/>
          <a:stretch>
            <a:fillRect/>
          </a:stretch>
        </p:blipFill>
        <p:spPr>
          <a:xfrm>
            <a:off x="8338509" y="5533582"/>
            <a:ext cx="3422530" cy="885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6642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t>Veröffentlichungen</a:t>
            </a:r>
            <a:endParaRPr lang="fr-LU" dirty="0"/>
          </a:p>
        </p:txBody>
      </p:sp>
      <p:sp>
        <p:nvSpPr>
          <p:cNvPr id="3" name="Content Placeholder 2"/>
          <p:cNvSpPr>
            <a:spLocks noGrp="1"/>
          </p:cNvSpPr>
          <p:nvPr>
            <p:ph idx="1"/>
          </p:nvPr>
        </p:nvSpPr>
        <p:spPr/>
        <p:txBody>
          <a:bodyPr/>
          <a:lstStyle/>
          <a:p>
            <a:r>
              <a:rPr lang="fr-LU" dirty="0" err="1" smtClean="0"/>
              <a:t>Alle</a:t>
            </a:r>
            <a:r>
              <a:rPr lang="fr-LU" dirty="0" smtClean="0"/>
              <a:t> </a:t>
            </a:r>
            <a:r>
              <a:rPr lang="fr-LU" dirty="0" err="1" smtClean="0"/>
              <a:t>Veröffentlichungen</a:t>
            </a:r>
            <a:r>
              <a:rPr lang="fr-LU" dirty="0" smtClean="0"/>
              <a:t> </a:t>
            </a:r>
            <a:r>
              <a:rPr lang="fr-LU" dirty="0" err="1" smtClean="0"/>
              <a:t>erhältlich</a:t>
            </a:r>
            <a:r>
              <a:rPr lang="fr-LU" dirty="0" smtClean="0"/>
              <a:t> </a:t>
            </a:r>
            <a:r>
              <a:rPr lang="fr-LU" dirty="0" err="1" smtClean="0"/>
              <a:t>und</a:t>
            </a:r>
            <a:r>
              <a:rPr lang="fr-LU" dirty="0" smtClean="0"/>
              <a:t> </a:t>
            </a:r>
            <a:r>
              <a:rPr lang="fr-LU" dirty="0" err="1" smtClean="0"/>
              <a:t>bestellbar</a:t>
            </a:r>
            <a:r>
              <a:rPr lang="fr-LU" dirty="0" smtClean="0"/>
              <a:t> </a:t>
            </a:r>
            <a:r>
              <a:rPr lang="fr-LU" dirty="0" err="1" smtClean="0"/>
              <a:t>unter</a:t>
            </a:r>
            <a:r>
              <a:rPr lang="fr-LU" dirty="0" smtClean="0"/>
              <a:t> www.aaa.lu</a:t>
            </a:r>
          </a:p>
          <a:p>
            <a:r>
              <a:rPr lang="fr-LU" dirty="0" err="1" smtClean="0"/>
              <a:t>Beispiele</a:t>
            </a:r>
            <a:r>
              <a:rPr lang="fr-LU" dirty="0" smtClean="0"/>
              <a:t>:</a:t>
            </a:r>
          </a:p>
          <a:p>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63</a:t>
            </a:fld>
            <a:endParaRPr lang="fr-LU"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2975305"/>
            <a:ext cx="3073880" cy="20519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63" y="3376526"/>
            <a:ext cx="2029348" cy="287978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773" t="8270" r="4795" b="9872"/>
          <a:stretch/>
        </p:blipFill>
        <p:spPr>
          <a:xfrm>
            <a:off x="345869" y="3460990"/>
            <a:ext cx="2665563" cy="2130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a:stretch>
            <a:fillRect/>
          </a:stretch>
        </p:blipFill>
        <p:spPr>
          <a:xfrm>
            <a:off x="5676995" y="3356200"/>
            <a:ext cx="2049234" cy="290011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36493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19"/>
            <a:ext cx="10515600" cy="1325563"/>
          </a:xfrm>
        </p:spPr>
        <p:txBody>
          <a:bodyPr/>
          <a:lstStyle/>
          <a:p>
            <a:r>
              <a:rPr lang="fr-LU" dirty="0" err="1" smtClean="0"/>
              <a:t>Statistiken</a:t>
            </a:r>
            <a:r>
              <a:rPr lang="fr-LU" dirty="0" smtClean="0"/>
              <a:t> 2022</a:t>
            </a:r>
            <a:endParaRPr lang="fr-LU"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196401" y="1362882"/>
            <a:ext cx="9367653" cy="5282051"/>
          </a:xfrm>
          <a:prstGeom prst="rect">
            <a:avLst/>
          </a:prstGeom>
        </p:spPr>
      </p:pic>
    </p:spTree>
    <p:extLst>
      <p:ext uri="{BB962C8B-B14F-4D97-AF65-F5344CB8AC3E}">
        <p14:creationId xmlns:p14="http://schemas.microsoft.com/office/powerpoint/2010/main" val="1209532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19"/>
            <a:ext cx="10515600" cy="1325563"/>
          </a:xfrm>
        </p:spPr>
        <p:txBody>
          <a:bodyPr/>
          <a:lstStyle/>
          <a:p>
            <a:r>
              <a:rPr lang="fr-LU" dirty="0" err="1" smtClean="0"/>
              <a:t>Statistiken</a:t>
            </a:r>
            <a:endParaRPr lang="fr-LU"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931603" y="1281041"/>
            <a:ext cx="8050597" cy="5157150"/>
          </a:xfrm>
          <a:prstGeom prst="rect">
            <a:avLst/>
          </a:prstGeom>
        </p:spPr>
      </p:pic>
    </p:spTree>
    <p:extLst>
      <p:ext uri="{BB962C8B-B14F-4D97-AF65-F5344CB8AC3E}">
        <p14:creationId xmlns:p14="http://schemas.microsoft.com/office/powerpoint/2010/main" val="1385386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19"/>
            <a:ext cx="10515600" cy="1325563"/>
          </a:xfrm>
        </p:spPr>
        <p:txBody>
          <a:bodyPr/>
          <a:lstStyle/>
          <a:p>
            <a:r>
              <a:rPr lang="fr-LU" dirty="0" err="1"/>
              <a:t>Statistiken</a:t>
            </a:r>
            <a:endParaRPr lang="fr-LU"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193131" y="1362882"/>
            <a:ext cx="7805738" cy="5114980"/>
          </a:xfrm>
          <a:prstGeom prst="rect">
            <a:avLst/>
          </a:prstGeom>
        </p:spPr>
      </p:pic>
    </p:spTree>
    <p:extLst>
      <p:ext uri="{BB962C8B-B14F-4D97-AF65-F5344CB8AC3E}">
        <p14:creationId xmlns:p14="http://schemas.microsoft.com/office/powerpoint/2010/main" val="3217708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19"/>
            <a:ext cx="10515600" cy="1325563"/>
          </a:xfrm>
        </p:spPr>
        <p:txBody>
          <a:bodyPr/>
          <a:lstStyle/>
          <a:p>
            <a:r>
              <a:rPr lang="fr-LU" dirty="0" err="1" smtClean="0"/>
              <a:t>Statistiken</a:t>
            </a:r>
            <a:endParaRPr lang="fr-LU"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F1365-6A11-4D2C-A586-41215F74B123}" type="slidenum">
              <a:rPr kumimoji="0" lang="fr-LU" sz="1200" b="0" i="0" u="none" strike="noStrike" kern="1200" cap="none" spc="0" normalizeH="0" baseline="0" noProof="0" smtClean="0">
                <a:ln>
                  <a:noFill/>
                </a:ln>
                <a:solidFill>
                  <a:srgbClr val="0C2D69"/>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LU" sz="1200" b="0" i="0" u="none" strike="noStrike" kern="1200" cap="none" spc="0" normalizeH="0" baseline="0" noProof="0" dirty="0">
              <a:ln>
                <a:noFill/>
              </a:ln>
              <a:solidFill>
                <a:srgbClr val="0C2D69"/>
              </a:solidFill>
              <a:effectLst/>
              <a:uLnTx/>
              <a:uFillTx/>
              <a:latin typeface="Calibri" panose="020F0502020204030204"/>
              <a:ea typeface="+mn-ea"/>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958537" y="1362882"/>
            <a:ext cx="7816084" cy="5197564"/>
          </a:xfrm>
          <a:prstGeom prst="rect">
            <a:avLst/>
          </a:prstGeom>
        </p:spPr>
      </p:pic>
    </p:spTree>
    <p:extLst>
      <p:ext uri="{BB962C8B-B14F-4D97-AF65-F5344CB8AC3E}">
        <p14:creationId xmlns:p14="http://schemas.microsoft.com/office/powerpoint/2010/main" val="4001128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68</a:t>
            </a:fld>
            <a:endParaRPr lang="fr-LU" dirty="0"/>
          </a:p>
        </p:txBody>
      </p:sp>
      <p:pic>
        <p:nvPicPr>
          <p:cNvPr id="7" name="Picture 6"/>
          <p:cNvPicPr>
            <a:picLocks noChangeAspect="1"/>
          </p:cNvPicPr>
          <p:nvPr/>
        </p:nvPicPr>
        <p:blipFill>
          <a:blip r:embed="rId2"/>
          <a:stretch>
            <a:fillRect/>
          </a:stretch>
        </p:blipFill>
        <p:spPr>
          <a:xfrm>
            <a:off x="1474967" y="3861672"/>
            <a:ext cx="9315091" cy="238230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2" y="626431"/>
            <a:ext cx="4105275" cy="312287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323" y="1561435"/>
            <a:ext cx="6163735" cy="21669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91930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LU" dirty="0" smtClean="0"/>
              <a:t>Teil 3: </a:t>
            </a:r>
            <a:br>
              <a:rPr lang="fr-LU" dirty="0" smtClean="0"/>
            </a:br>
            <a:r>
              <a:rPr lang="fr-LU" dirty="0" err="1" smtClean="0"/>
              <a:t>Risikoanalyse</a:t>
            </a:r>
            <a:endParaRPr lang="fr-LU" dirty="0"/>
          </a:p>
        </p:txBody>
      </p:sp>
      <p:sp>
        <p:nvSpPr>
          <p:cNvPr id="5" name="Footer Placeholder 4"/>
          <p:cNvSpPr>
            <a:spLocks noGrp="1"/>
          </p:cNvSpPr>
          <p:nvPr>
            <p:ph type="ftr" sz="quarter" idx="11"/>
          </p:nvPr>
        </p:nvSpPr>
        <p:spPr/>
        <p:txBody>
          <a:bodyPr/>
          <a:lstStyle/>
          <a:p>
            <a:endParaRPr lang="fr-LU"/>
          </a:p>
        </p:txBody>
      </p:sp>
      <p:sp>
        <p:nvSpPr>
          <p:cNvPr id="6" name="Slide Number Placeholder 5"/>
          <p:cNvSpPr>
            <a:spLocks noGrp="1"/>
          </p:cNvSpPr>
          <p:nvPr>
            <p:ph type="sldNum" sz="quarter" idx="12"/>
          </p:nvPr>
        </p:nvSpPr>
        <p:spPr/>
        <p:txBody>
          <a:bodyPr/>
          <a:lstStyle/>
          <a:p>
            <a:fld id="{E18F1365-6A11-4D2C-A586-41215F74B123}" type="slidenum">
              <a:rPr lang="fr-LU" smtClean="0"/>
              <a:pPr/>
              <a:t>69</a:t>
            </a:fld>
            <a:endParaRPr lang="fr-LU"/>
          </a:p>
        </p:txBody>
      </p:sp>
    </p:spTree>
    <p:extLst>
      <p:ext uri="{BB962C8B-B14F-4D97-AF65-F5344CB8AC3E}">
        <p14:creationId xmlns:p14="http://schemas.microsoft.com/office/powerpoint/2010/main" val="1469233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638175" lvl="1" indent="-457200" algn="just" eaLnBrk="0" fontAlgn="base" hangingPunct="0">
              <a:spcBef>
                <a:spcPct val="60000"/>
              </a:spcBef>
              <a:spcAft>
                <a:spcPct val="0"/>
              </a:spcAft>
              <a:buClr>
                <a:schemeClr val="tx1">
                  <a:lumMod val="75000"/>
                  <a:lumOff val="25000"/>
                </a:schemeClr>
              </a:buClr>
              <a:buSzPct val="100000"/>
              <a:defRPr/>
            </a:pPr>
            <a:r>
              <a:rPr lang="fr-LU" dirty="0"/>
              <a:t>2010: </a:t>
            </a:r>
            <a:r>
              <a:rPr lang="de-DE" dirty="0"/>
              <a:t>Gesetz vom 12. Mai 2010 über die </a:t>
            </a:r>
            <a:r>
              <a:rPr lang="de-DE" b="1" dirty="0">
                <a:solidFill>
                  <a:srgbClr val="0C2D69"/>
                </a:solidFill>
              </a:rPr>
              <a:t>Reform der Unfallversicherung</a:t>
            </a:r>
            <a:r>
              <a:rPr lang="de-DE" dirty="0"/>
              <a:t>: seit dem 1. Januar 2011 in Kraft mit Ausnahme der Bestimmungen bezüglich der Sachschäden + internen Organisation, welche am 1. Juni 2010 in Kraft getreten </a:t>
            </a:r>
            <a:r>
              <a:rPr lang="de-DE" dirty="0" smtClean="0"/>
              <a:t>sind</a:t>
            </a:r>
          </a:p>
          <a:p>
            <a:pPr marL="638175" lvl="1" indent="-457200" algn="just" eaLnBrk="0" fontAlgn="base" hangingPunct="0">
              <a:spcBef>
                <a:spcPct val="60000"/>
              </a:spcBef>
              <a:spcAft>
                <a:spcPct val="0"/>
              </a:spcAft>
              <a:buClr>
                <a:schemeClr val="tx1">
                  <a:lumMod val="75000"/>
                  <a:lumOff val="25000"/>
                </a:schemeClr>
              </a:buClr>
              <a:buSzPct val="100000"/>
              <a:defRPr/>
            </a:pPr>
            <a:r>
              <a:rPr lang="fr-LU" dirty="0" smtClean="0"/>
              <a:t>2010</a:t>
            </a:r>
            <a:r>
              <a:rPr lang="fr-LU" dirty="0"/>
              <a:t>: </a:t>
            </a:r>
            <a:r>
              <a:rPr lang="de-DE" dirty="0"/>
              <a:t>Gesetz vom 17 Dezember 2010: </a:t>
            </a:r>
            <a:r>
              <a:rPr lang="de-DE" b="1" dirty="0">
                <a:solidFill>
                  <a:srgbClr val="0C2D69"/>
                </a:solidFill>
              </a:rPr>
              <a:t>Einführung eines einheitlichen Beitragssatzes</a:t>
            </a:r>
          </a:p>
          <a:p>
            <a:pPr marL="638175" lvl="1" indent="-457200" algn="just" eaLnBrk="0" fontAlgn="base" hangingPunct="0">
              <a:spcBef>
                <a:spcPct val="60000"/>
              </a:spcBef>
              <a:spcAft>
                <a:spcPct val="0"/>
              </a:spcAft>
              <a:buClr>
                <a:schemeClr val="tx1">
                  <a:lumMod val="75000"/>
                  <a:lumOff val="25000"/>
                </a:schemeClr>
              </a:buClr>
              <a:buSzPct val="100000"/>
              <a:defRPr/>
            </a:pPr>
            <a:r>
              <a:rPr lang="fr-LU" dirty="0" smtClean="0"/>
              <a:t>2015</a:t>
            </a:r>
            <a:r>
              <a:rPr lang="fr-LU" dirty="0"/>
              <a:t>: </a:t>
            </a:r>
            <a:r>
              <a:rPr lang="de-DE" dirty="0"/>
              <a:t>Gesetz vom 27 Juli 2015 : </a:t>
            </a:r>
            <a:r>
              <a:rPr lang="de-DE" b="1" dirty="0">
                <a:solidFill>
                  <a:srgbClr val="0C2D69"/>
                </a:solidFill>
              </a:rPr>
              <a:t>Interne und externe Umschulung</a:t>
            </a:r>
          </a:p>
          <a:p>
            <a:pPr marL="638175" lvl="1" indent="-457200" algn="just" eaLnBrk="0" fontAlgn="base" hangingPunct="0">
              <a:spcBef>
                <a:spcPct val="60000"/>
              </a:spcBef>
              <a:spcAft>
                <a:spcPct val="0"/>
              </a:spcAft>
              <a:buClr>
                <a:schemeClr val="tx1">
                  <a:lumMod val="75000"/>
                  <a:lumOff val="25000"/>
                </a:schemeClr>
              </a:buClr>
              <a:buSzPct val="100000"/>
              <a:defRPr/>
            </a:pPr>
            <a:r>
              <a:rPr lang="fr-LU" dirty="0" smtClean="0"/>
              <a:t>2016</a:t>
            </a:r>
            <a:r>
              <a:rPr lang="fr-LU" dirty="0"/>
              <a:t>: </a:t>
            </a:r>
            <a:r>
              <a:rPr lang="de-DE" dirty="0" smtClean="0"/>
              <a:t>Großherzogliche </a:t>
            </a:r>
            <a:r>
              <a:rPr lang="de-DE" dirty="0"/>
              <a:t>Verordnung vom 8. Februar 2016 über die Erhöhung oder Nachlass des Beitragssatzes (</a:t>
            </a:r>
            <a:r>
              <a:rPr lang="de-DE" b="1" dirty="0">
                <a:solidFill>
                  <a:srgbClr val="0C2D69"/>
                </a:solidFill>
              </a:rPr>
              <a:t>Bonus-Malus System</a:t>
            </a:r>
            <a:r>
              <a:rPr lang="de-DE" dirty="0" smtClean="0"/>
              <a:t>) – (geändert in 2022)</a:t>
            </a:r>
            <a:endParaRPr lang="de-DE" dirty="0"/>
          </a:p>
          <a:p>
            <a:pPr marL="638175" lvl="1" indent="-457200" algn="just" eaLnBrk="0" fontAlgn="base" hangingPunct="0">
              <a:spcBef>
                <a:spcPct val="60000"/>
              </a:spcBef>
              <a:spcAft>
                <a:spcPct val="0"/>
              </a:spcAft>
              <a:buClr>
                <a:srgbClr val="0000CC"/>
              </a:buClr>
              <a:buSzPct val="100000"/>
              <a:defRPr/>
            </a:pPr>
            <a:endParaRPr lang="fr-LU" b="1" dirty="0">
              <a:solidFill>
                <a:srgbClr val="0C2D69"/>
              </a:solidFill>
            </a:endParaRPr>
          </a:p>
          <a:p>
            <a:pPr>
              <a:lnSpc>
                <a:spcPct val="110000"/>
              </a:lnSpc>
              <a:spcBef>
                <a:spcPts val="600"/>
              </a:spcBef>
              <a:spcAft>
                <a:spcPts val="600"/>
              </a:spcAft>
            </a:pPr>
            <a:endParaRPr lang="fr-LU" dirty="0"/>
          </a:p>
        </p:txBody>
      </p:sp>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7</a:t>
            </a:fld>
            <a:endParaRPr lang="fr-LU" dirty="0"/>
          </a:p>
        </p:txBody>
      </p:sp>
    </p:spTree>
    <p:extLst>
      <p:ext uri="{BB962C8B-B14F-4D97-AF65-F5344CB8AC3E}">
        <p14:creationId xmlns:p14="http://schemas.microsoft.com/office/powerpoint/2010/main" val="35882544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LU" dirty="0"/>
          </a:p>
        </p:txBody>
      </p:sp>
      <p:sp>
        <p:nvSpPr>
          <p:cNvPr id="6" name="Slide Number Placeholder 5"/>
          <p:cNvSpPr>
            <a:spLocks noGrp="1"/>
          </p:cNvSpPr>
          <p:nvPr>
            <p:ph type="sldNum" sz="quarter" idx="12"/>
          </p:nvPr>
        </p:nvSpPr>
        <p:spPr/>
        <p:txBody>
          <a:bodyPr/>
          <a:lstStyle/>
          <a:p>
            <a:fld id="{E18F1365-6A11-4D2C-A586-41215F74B123}" type="slidenum">
              <a:rPr lang="fr-LU" smtClean="0"/>
              <a:pPr/>
              <a:t>70</a:t>
            </a:fld>
            <a:endParaRPr lang="fr-LU" dirty="0"/>
          </a:p>
        </p:txBody>
      </p:sp>
      <p:sp>
        <p:nvSpPr>
          <p:cNvPr id="8" name="Title 1"/>
          <p:cNvSpPr>
            <a:spLocks noGrp="1"/>
          </p:cNvSpPr>
          <p:nvPr>
            <p:ph type="title"/>
          </p:nvPr>
        </p:nvSpPr>
        <p:spPr>
          <a:xfrm>
            <a:off x="838200" y="37319"/>
            <a:ext cx="10515600" cy="1325563"/>
          </a:xfrm>
        </p:spPr>
        <p:txBody>
          <a:bodyPr/>
          <a:lstStyle/>
          <a:p>
            <a:r>
              <a:rPr lang="fr-LU" dirty="0" err="1" smtClean="0"/>
              <a:t>Risikobewertung</a:t>
            </a:r>
            <a:endParaRPr lang="fr-LU" dirty="0"/>
          </a:p>
        </p:txBody>
      </p:sp>
      <p:sp>
        <p:nvSpPr>
          <p:cNvPr id="9" name="Rectangle 3"/>
          <p:cNvSpPr txBox="1">
            <a:spLocks noChangeArrowheads="1"/>
          </p:cNvSpPr>
          <p:nvPr/>
        </p:nvSpPr>
        <p:spPr bwMode="auto">
          <a:xfrm>
            <a:off x="323428" y="1158291"/>
            <a:ext cx="8681958" cy="519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Clr>
                <a:schemeClr val="tx2"/>
              </a:buClr>
              <a:buSzPct val="75000"/>
              <a:buFont typeface="Monotype Sorts" pitchFamily="2" charset="2"/>
              <a:buChar char="l"/>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Clr>
                <a:schemeClr val="tx2"/>
              </a:buClr>
              <a:buSzPct val="60000"/>
              <a:buFont typeface="Monotype Sorts" pitchFamily="2" charset="2"/>
              <a:buChar char="l"/>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a:lstStyle>
          <a:p>
            <a:endParaRPr lang="fr-CH" sz="1800" dirty="0" smtClean="0">
              <a:solidFill>
                <a:schemeClr val="tx1">
                  <a:lumMod val="65000"/>
                  <a:lumOff val="35000"/>
                </a:schemeClr>
              </a:solidFill>
              <a:latin typeface="Arial" pitchFamily="34" charset="0"/>
            </a:endParaRPr>
          </a:p>
          <a:p>
            <a:pPr>
              <a:buFont typeface="Courier New" pitchFamily="49" charset="0"/>
              <a:buChar char="o"/>
            </a:pPr>
            <a:r>
              <a:rPr lang="fr-CH" sz="1800" dirty="0" err="1">
                <a:solidFill>
                  <a:schemeClr val="tx1">
                    <a:lumMod val="65000"/>
                    <a:lumOff val="35000"/>
                  </a:schemeClr>
                </a:solidFill>
                <a:latin typeface="Arial" pitchFamily="34" charset="0"/>
              </a:rPr>
              <a:t>Ausführliche</a:t>
            </a:r>
            <a:r>
              <a:rPr lang="fr-CH" sz="1800" dirty="0">
                <a:solidFill>
                  <a:schemeClr val="tx1">
                    <a:lumMod val="65000"/>
                    <a:lumOff val="35000"/>
                  </a:schemeClr>
                </a:solidFill>
                <a:latin typeface="Arial" pitchFamily="34" charset="0"/>
              </a:rPr>
              <a:t> Liste aller </a:t>
            </a:r>
            <a:r>
              <a:rPr lang="fr-CH" sz="1800" dirty="0" err="1">
                <a:solidFill>
                  <a:schemeClr val="tx1">
                    <a:lumMod val="65000"/>
                    <a:lumOff val="35000"/>
                  </a:schemeClr>
                </a:solidFill>
                <a:latin typeface="Arial" pitchFamily="34" charset="0"/>
              </a:rPr>
              <a:t>Risikos</a:t>
            </a:r>
            <a:r>
              <a:rPr lang="fr-CH" sz="1800" dirty="0">
                <a:solidFill>
                  <a:schemeClr val="tx1">
                    <a:lumMod val="65000"/>
                    <a:lumOff val="35000"/>
                  </a:schemeClr>
                </a:solidFill>
                <a:latin typeface="Arial" pitchFamily="34" charset="0"/>
              </a:rPr>
              <a:t> </a:t>
            </a:r>
            <a:r>
              <a:rPr lang="fr-CH" sz="1800" dirty="0" err="1">
                <a:solidFill>
                  <a:schemeClr val="tx1">
                    <a:lumMod val="65000"/>
                    <a:lumOff val="35000"/>
                  </a:schemeClr>
                </a:solidFill>
                <a:latin typeface="Arial" pitchFamily="34" charset="0"/>
              </a:rPr>
              <a:t>im</a:t>
            </a:r>
            <a:r>
              <a:rPr lang="fr-CH" sz="1800" dirty="0">
                <a:solidFill>
                  <a:schemeClr val="tx1">
                    <a:lumMod val="65000"/>
                    <a:lumOff val="35000"/>
                  </a:schemeClr>
                </a:solidFill>
                <a:latin typeface="Arial" pitchFamily="34" charset="0"/>
              </a:rPr>
              <a:t> </a:t>
            </a:r>
            <a:r>
              <a:rPr lang="fr-CH" sz="1800" dirty="0" err="1">
                <a:solidFill>
                  <a:schemeClr val="tx1">
                    <a:lumMod val="65000"/>
                    <a:lumOff val="35000"/>
                  </a:schemeClr>
                </a:solidFill>
                <a:latin typeface="Arial" pitchFamily="34" charset="0"/>
              </a:rPr>
              <a:t>Betrieb</a:t>
            </a:r>
            <a:endParaRPr lang="fr-CH" sz="1800" dirty="0">
              <a:solidFill>
                <a:schemeClr val="tx1">
                  <a:lumMod val="65000"/>
                  <a:lumOff val="35000"/>
                </a:schemeClr>
              </a:solidFill>
              <a:latin typeface="Arial" pitchFamily="34" charset="0"/>
            </a:endParaRPr>
          </a:p>
          <a:p>
            <a:endParaRPr lang="fr-CH" sz="1800" dirty="0">
              <a:solidFill>
                <a:schemeClr val="tx1">
                  <a:lumMod val="65000"/>
                  <a:lumOff val="35000"/>
                </a:schemeClr>
              </a:solidFill>
              <a:latin typeface="Arial" pitchFamily="34" charset="0"/>
            </a:endParaRPr>
          </a:p>
          <a:p>
            <a:pPr>
              <a:buFont typeface="Courier New" pitchFamily="49" charset="0"/>
              <a:buChar char="o"/>
            </a:pPr>
            <a:r>
              <a:rPr lang="fr-CH" sz="1800" dirty="0" err="1">
                <a:solidFill>
                  <a:schemeClr val="tx1">
                    <a:lumMod val="65000"/>
                    <a:lumOff val="35000"/>
                  </a:schemeClr>
                </a:solidFill>
                <a:latin typeface="Arial" pitchFamily="34" charset="0"/>
              </a:rPr>
              <a:t>Auswahl</a:t>
            </a:r>
            <a:r>
              <a:rPr lang="fr-CH" sz="1800" dirty="0">
                <a:solidFill>
                  <a:schemeClr val="tx1">
                    <a:lumMod val="65000"/>
                    <a:lumOff val="35000"/>
                  </a:schemeClr>
                </a:solidFill>
                <a:latin typeface="Arial" pitchFamily="34" charset="0"/>
              </a:rPr>
              <a:t> </a:t>
            </a:r>
            <a:r>
              <a:rPr lang="fr-CH" sz="1800" dirty="0" err="1">
                <a:solidFill>
                  <a:schemeClr val="tx1">
                    <a:lumMod val="65000"/>
                    <a:lumOff val="35000"/>
                  </a:schemeClr>
                </a:solidFill>
                <a:latin typeface="Arial" pitchFamily="34" charset="0"/>
              </a:rPr>
              <a:t>einer</a:t>
            </a:r>
            <a:r>
              <a:rPr lang="fr-CH" sz="1800" dirty="0">
                <a:solidFill>
                  <a:schemeClr val="tx1">
                    <a:lumMod val="65000"/>
                    <a:lumOff val="35000"/>
                  </a:schemeClr>
                </a:solidFill>
                <a:latin typeface="Arial" pitchFamily="34" charset="0"/>
              </a:rPr>
              <a:t> </a:t>
            </a:r>
            <a:r>
              <a:rPr lang="fr-CH" sz="1800" dirty="0" err="1">
                <a:solidFill>
                  <a:schemeClr val="tx1">
                    <a:lumMod val="65000"/>
                    <a:lumOff val="35000"/>
                  </a:schemeClr>
                </a:solidFill>
                <a:latin typeface="Arial" pitchFamily="34" charset="0"/>
              </a:rPr>
              <a:t>Methode</a:t>
            </a:r>
            <a:r>
              <a:rPr lang="fr-CH" sz="1800" dirty="0">
                <a:solidFill>
                  <a:schemeClr val="tx1">
                    <a:lumMod val="65000"/>
                    <a:lumOff val="35000"/>
                  </a:schemeClr>
                </a:solidFill>
                <a:latin typeface="Arial" pitchFamily="34" charset="0"/>
              </a:rPr>
              <a:t> </a:t>
            </a:r>
            <a:r>
              <a:rPr lang="fr-CH" sz="1800" dirty="0" err="1">
                <a:solidFill>
                  <a:schemeClr val="tx1">
                    <a:lumMod val="65000"/>
                    <a:lumOff val="35000"/>
                  </a:schemeClr>
                </a:solidFill>
                <a:latin typeface="Arial" pitchFamily="34" charset="0"/>
              </a:rPr>
              <a:t>für</a:t>
            </a:r>
            <a:r>
              <a:rPr lang="fr-CH" sz="1800" dirty="0">
                <a:solidFill>
                  <a:schemeClr val="tx1">
                    <a:lumMod val="65000"/>
                    <a:lumOff val="35000"/>
                  </a:schemeClr>
                </a:solidFill>
                <a:latin typeface="Arial" pitchFamily="34" charset="0"/>
              </a:rPr>
              <a:t> die </a:t>
            </a:r>
            <a:r>
              <a:rPr lang="fr-CH" sz="1800" dirty="0" err="1">
                <a:solidFill>
                  <a:schemeClr val="tx1">
                    <a:lumMod val="65000"/>
                    <a:lumOff val="35000"/>
                  </a:schemeClr>
                </a:solidFill>
                <a:latin typeface="Arial" pitchFamily="34" charset="0"/>
              </a:rPr>
              <a:t>Risikobewertung</a:t>
            </a:r>
            <a:endParaRPr lang="fr-CH" sz="1800" dirty="0">
              <a:solidFill>
                <a:schemeClr val="tx1">
                  <a:lumMod val="65000"/>
                  <a:lumOff val="35000"/>
                </a:schemeClr>
              </a:solidFill>
              <a:latin typeface="Arial" pitchFamily="34" charset="0"/>
            </a:endParaRPr>
          </a:p>
          <a:p>
            <a:pPr>
              <a:buFont typeface="Courier New" pitchFamily="49" charset="0"/>
              <a:buChar char="o"/>
            </a:pPr>
            <a:endParaRPr lang="fr-CH" sz="1800" dirty="0">
              <a:solidFill>
                <a:schemeClr val="tx1">
                  <a:lumMod val="65000"/>
                  <a:lumOff val="35000"/>
                </a:schemeClr>
              </a:solidFill>
              <a:latin typeface="Arial" pitchFamily="34" charset="0"/>
            </a:endParaRPr>
          </a:p>
          <a:p>
            <a:pPr>
              <a:buFont typeface="Courier New" pitchFamily="49" charset="0"/>
              <a:buChar char="o"/>
            </a:pPr>
            <a:r>
              <a:rPr lang="fr-CH" sz="1800" dirty="0" err="1">
                <a:solidFill>
                  <a:schemeClr val="tx1">
                    <a:lumMod val="65000"/>
                    <a:lumOff val="35000"/>
                  </a:schemeClr>
                </a:solidFill>
                <a:latin typeface="Arial" pitchFamily="34" charset="0"/>
              </a:rPr>
              <a:t>Referenztafel</a:t>
            </a:r>
            <a:r>
              <a:rPr lang="fr-CH" sz="1800" dirty="0">
                <a:solidFill>
                  <a:schemeClr val="tx1">
                    <a:lumMod val="65000"/>
                    <a:lumOff val="35000"/>
                  </a:schemeClr>
                </a:solidFill>
                <a:latin typeface="Arial" pitchFamily="34" charset="0"/>
              </a:rPr>
              <a:t> </a:t>
            </a:r>
            <a:r>
              <a:rPr lang="fr-CH" sz="1800" dirty="0" err="1">
                <a:solidFill>
                  <a:schemeClr val="tx1">
                    <a:lumMod val="65000"/>
                    <a:lumOff val="35000"/>
                  </a:schemeClr>
                </a:solidFill>
                <a:latin typeface="Arial" pitchFamily="34" charset="0"/>
              </a:rPr>
              <a:t>für</a:t>
            </a:r>
            <a:r>
              <a:rPr lang="fr-CH" sz="1800" dirty="0">
                <a:solidFill>
                  <a:schemeClr val="tx1">
                    <a:lumMod val="65000"/>
                    <a:lumOff val="35000"/>
                  </a:schemeClr>
                </a:solidFill>
                <a:latin typeface="Arial" pitchFamily="34" charset="0"/>
              </a:rPr>
              <a:t> die </a:t>
            </a:r>
            <a:r>
              <a:rPr lang="fr-CH" sz="1800" dirty="0" err="1">
                <a:solidFill>
                  <a:schemeClr val="tx1">
                    <a:lumMod val="65000"/>
                    <a:lumOff val="35000"/>
                  </a:schemeClr>
                </a:solidFill>
                <a:latin typeface="Arial" pitchFamily="34" charset="0"/>
              </a:rPr>
              <a:t>Risikobewertung</a:t>
            </a:r>
            <a:endParaRPr lang="fr-CH" sz="1800" dirty="0">
              <a:solidFill>
                <a:schemeClr val="tx1">
                  <a:lumMod val="65000"/>
                  <a:lumOff val="35000"/>
                </a:schemeClr>
              </a:solidFill>
              <a:latin typeface="Arial" pitchFamily="34" charset="0"/>
            </a:endParaRPr>
          </a:p>
          <a:p>
            <a:endParaRPr lang="fr-CH" sz="1800" b="0" dirty="0">
              <a:solidFill>
                <a:schemeClr val="tx1">
                  <a:lumMod val="65000"/>
                  <a:lumOff val="35000"/>
                </a:schemeClr>
              </a:solidFill>
              <a:latin typeface="Arial" pitchFamily="34" charset="0"/>
            </a:endParaRPr>
          </a:p>
          <a:p>
            <a:pPr>
              <a:lnSpc>
                <a:spcPct val="80000"/>
              </a:lnSpc>
              <a:buFont typeface="Courier New" pitchFamily="49" charset="0"/>
              <a:buChar char="o"/>
            </a:pPr>
            <a:r>
              <a:rPr lang="fr-LU" sz="1800" dirty="0">
                <a:solidFill>
                  <a:schemeClr val="tx1">
                    <a:lumMod val="65000"/>
                    <a:lumOff val="35000"/>
                  </a:schemeClr>
                </a:solidFill>
                <a:latin typeface="Arial" pitchFamily="34" charset="0"/>
              </a:rPr>
              <a:t>Tabelle </a:t>
            </a:r>
            <a:r>
              <a:rPr lang="fr-CH" sz="1800" dirty="0" err="1">
                <a:solidFill>
                  <a:schemeClr val="tx1">
                    <a:lumMod val="65000"/>
                    <a:lumOff val="35000"/>
                  </a:schemeClr>
                </a:solidFill>
                <a:latin typeface="Arial" pitchFamily="34" charset="0"/>
              </a:rPr>
              <a:t>für</a:t>
            </a:r>
            <a:r>
              <a:rPr lang="fr-CH" sz="1800" dirty="0">
                <a:solidFill>
                  <a:schemeClr val="tx1">
                    <a:lumMod val="65000"/>
                    <a:lumOff val="35000"/>
                  </a:schemeClr>
                </a:solidFill>
                <a:latin typeface="Arial" pitchFamily="34" charset="0"/>
              </a:rPr>
              <a:t> die </a:t>
            </a:r>
            <a:r>
              <a:rPr lang="fr-CH" sz="1800" dirty="0" err="1">
                <a:solidFill>
                  <a:schemeClr val="tx1">
                    <a:lumMod val="65000"/>
                    <a:lumOff val="35000"/>
                  </a:schemeClr>
                </a:solidFill>
                <a:latin typeface="Arial" pitchFamily="34" charset="0"/>
              </a:rPr>
              <a:t>Risikobewertung</a:t>
            </a:r>
            <a:r>
              <a:rPr lang="fr-CH" sz="1800" dirty="0">
                <a:solidFill>
                  <a:schemeClr val="tx1">
                    <a:lumMod val="65000"/>
                    <a:lumOff val="35000"/>
                  </a:schemeClr>
                </a:solidFill>
                <a:latin typeface="Arial" pitchFamily="34" charset="0"/>
              </a:rPr>
              <a:t> </a:t>
            </a:r>
          </a:p>
          <a:p>
            <a:pPr>
              <a:lnSpc>
                <a:spcPct val="80000"/>
              </a:lnSpc>
              <a:buFont typeface="Courier New" pitchFamily="49" charset="0"/>
              <a:buChar char="o"/>
            </a:pPr>
            <a:endParaRPr lang="fr-LU" sz="1800" dirty="0">
              <a:solidFill>
                <a:schemeClr val="tx1">
                  <a:lumMod val="65000"/>
                  <a:lumOff val="35000"/>
                </a:schemeClr>
              </a:solidFill>
              <a:latin typeface="Arial" pitchFamily="34" charset="0"/>
            </a:endParaRPr>
          </a:p>
          <a:p>
            <a:pPr>
              <a:lnSpc>
                <a:spcPct val="80000"/>
              </a:lnSpc>
              <a:buFont typeface="Courier New" pitchFamily="49" charset="0"/>
              <a:buChar char="o"/>
            </a:pPr>
            <a:r>
              <a:rPr lang="fr-LU" sz="1800" dirty="0">
                <a:solidFill>
                  <a:schemeClr val="tx1">
                    <a:lumMod val="65000"/>
                    <a:lumOff val="35000"/>
                  </a:schemeClr>
                </a:solidFill>
                <a:latin typeface="Arial" pitchFamily="34" charset="0"/>
              </a:rPr>
              <a:t>Tabelle </a:t>
            </a:r>
            <a:r>
              <a:rPr lang="fr-CH" sz="1800" dirty="0" err="1">
                <a:solidFill>
                  <a:schemeClr val="tx1">
                    <a:lumMod val="65000"/>
                    <a:lumOff val="35000"/>
                  </a:schemeClr>
                </a:solidFill>
                <a:latin typeface="Arial" pitchFamily="34" charset="0"/>
              </a:rPr>
              <a:t>für</a:t>
            </a:r>
            <a:r>
              <a:rPr lang="fr-CH" sz="1800" dirty="0">
                <a:solidFill>
                  <a:schemeClr val="tx1">
                    <a:lumMod val="65000"/>
                    <a:lumOff val="35000"/>
                  </a:schemeClr>
                </a:solidFill>
                <a:latin typeface="Arial" pitchFamily="34" charset="0"/>
              </a:rPr>
              <a:t> die </a:t>
            </a:r>
            <a:r>
              <a:rPr lang="fr-CH" sz="1800" dirty="0" err="1">
                <a:solidFill>
                  <a:schemeClr val="tx1">
                    <a:lumMod val="65000"/>
                    <a:lumOff val="35000"/>
                  </a:schemeClr>
                </a:solidFill>
                <a:latin typeface="Arial" pitchFamily="34" charset="0"/>
              </a:rPr>
              <a:t>Wiederholung</a:t>
            </a:r>
            <a:r>
              <a:rPr lang="fr-CH" sz="1800" dirty="0">
                <a:solidFill>
                  <a:schemeClr val="tx1">
                    <a:lumMod val="65000"/>
                    <a:lumOff val="35000"/>
                  </a:schemeClr>
                </a:solidFill>
                <a:latin typeface="Arial" pitchFamily="34" charset="0"/>
              </a:rPr>
              <a:t> der </a:t>
            </a:r>
            <a:r>
              <a:rPr lang="fr-CH" sz="1800" dirty="0" err="1" smtClean="0">
                <a:solidFill>
                  <a:schemeClr val="tx1">
                    <a:lumMod val="65000"/>
                    <a:lumOff val="35000"/>
                  </a:schemeClr>
                </a:solidFill>
                <a:latin typeface="Arial" pitchFamily="34" charset="0"/>
              </a:rPr>
              <a:t>Risikobewertung</a:t>
            </a:r>
            <a:endParaRPr lang="fr-CH" sz="1800" dirty="0" smtClean="0">
              <a:solidFill>
                <a:schemeClr val="tx1">
                  <a:lumMod val="65000"/>
                  <a:lumOff val="35000"/>
                </a:schemeClr>
              </a:solidFill>
              <a:latin typeface="Arial" pitchFamily="34" charset="0"/>
            </a:endParaRPr>
          </a:p>
          <a:p>
            <a:pPr>
              <a:lnSpc>
                <a:spcPct val="80000"/>
              </a:lnSpc>
              <a:buFont typeface="Courier New" pitchFamily="49" charset="0"/>
              <a:buChar char="o"/>
            </a:pPr>
            <a:endParaRPr lang="fr-CH" sz="1800" dirty="0">
              <a:solidFill>
                <a:schemeClr val="tx1">
                  <a:lumMod val="65000"/>
                  <a:lumOff val="35000"/>
                </a:schemeClr>
              </a:solidFill>
              <a:latin typeface="Arial" pitchFamily="34" charset="0"/>
            </a:endParaRPr>
          </a:p>
          <a:p>
            <a:pPr>
              <a:lnSpc>
                <a:spcPct val="80000"/>
              </a:lnSpc>
              <a:buFont typeface="Courier New" pitchFamily="49" charset="0"/>
              <a:buChar char="o"/>
            </a:pPr>
            <a:r>
              <a:rPr lang="fr-CH" sz="1800" dirty="0" err="1" smtClean="0">
                <a:solidFill>
                  <a:schemeClr val="tx1">
                    <a:lumMod val="65000"/>
                    <a:lumOff val="35000"/>
                  </a:schemeClr>
                </a:solidFill>
                <a:latin typeface="Arial" pitchFamily="34" charset="0"/>
              </a:rPr>
              <a:t>Kinney-Wiruth</a:t>
            </a:r>
            <a:r>
              <a:rPr lang="fr-CH" sz="1800" dirty="0" smtClean="0">
                <a:solidFill>
                  <a:schemeClr val="tx1">
                    <a:lumMod val="65000"/>
                    <a:lumOff val="35000"/>
                  </a:schemeClr>
                </a:solidFill>
                <a:latin typeface="Arial" pitchFamily="34" charset="0"/>
              </a:rPr>
              <a:t> </a:t>
            </a:r>
            <a:r>
              <a:rPr lang="fr-CH" sz="1800" dirty="0" err="1" smtClean="0">
                <a:solidFill>
                  <a:schemeClr val="tx1">
                    <a:lumMod val="65000"/>
                    <a:lumOff val="35000"/>
                  </a:schemeClr>
                </a:solidFill>
                <a:latin typeface="Arial" pitchFamily="34" charset="0"/>
              </a:rPr>
              <a:t>Methode</a:t>
            </a:r>
            <a:r>
              <a:rPr lang="fr-CH" sz="1800" dirty="0" smtClean="0">
                <a:solidFill>
                  <a:schemeClr val="tx1">
                    <a:lumMod val="65000"/>
                    <a:lumOff val="35000"/>
                  </a:schemeClr>
                </a:solidFill>
                <a:latin typeface="Arial" pitchFamily="34" charset="0"/>
              </a:rPr>
              <a:t>: </a:t>
            </a:r>
            <a:endParaRPr lang="fr-CH" sz="1800" dirty="0">
              <a:solidFill>
                <a:schemeClr val="tx1">
                  <a:lumMod val="65000"/>
                  <a:lumOff val="35000"/>
                </a:schemeClr>
              </a:solidFill>
              <a:latin typeface="Arial" pitchFamily="34" charset="0"/>
            </a:endParaRPr>
          </a:p>
          <a:p>
            <a:pPr>
              <a:lnSpc>
                <a:spcPct val="80000"/>
              </a:lnSpc>
              <a:buFont typeface="Monotype Sorts" pitchFamily="2" charset="2"/>
              <a:buNone/>
            </a:pPr>
            <a:endParaRPr lang="fr-LU" sz="1800" b="0" dirty="0" smtClean="0">
              <a:solidFill>
                <a:schemeClr val="tx1">
                  <a:lumMod val="65000"/>
                  <a:lumOff val="35000"/>
                </a:schemeClr>
              </a:solidFill>
              <a:latin typeface="Arial" pitchFamily="34" charset="0"/>
            </a:endParaRPr>
          </a:p>
          <a:p>
            <a:pPr marL="0" indent="0">
              <a:lnSpc>
                <a:spcPct val="80000"/>
              </a:lnSpc>
              <a:buNone/>
            </a:pPr>
            <a:r>
              <a:rPr lang="fr-LU" sz="1800" dirty="0">
                <a:solidFill>
                  <a:schemeClr val="tx1">
                    <a:lumMod val="65000"/>
                    <a:lumOff val="35000"/>
                  </a:schemeClr>
                </a:solidFill>
                <a:latin typeface="Arial" pitchFamily="34" charset="0"/>
                <a:hlinkClick r:id="rId2"/>
              </a:rPr>
              <a:t>https://</a:t>
            </a:r>
            <a:r>
              <a:rPr lang="fr-LU" sz="1800" dirty="0" smtClean="0">
                <a:solidFill>
                  <a:schemeClr val="tx1">
                    <a:lumMod val="65000"/>
                    <a:lumOff val="35000"/>
                  </a:schemeClr>
                </a:solidFill>
                <a:latin typeface="Arial" pitchFamily="34" charset="0"/>
                <a:hlinkClick r:id="rId2"/>
              </a:rPr>
              <a:t>aaa.public.lu/de/securite-sante-travail/veilleetreglementation/salaries-designes.html</a:t>
            </a:r>
            <a:endParaRPr lang="fr-LU" sz="1800" dirty="0" smtClean="0">
              <a:solidFill>
                <a:schemeClr val="tx1">
                  <a:lumMod val="65000"/>
                  <a:lumOff val="35000"/>
                </a:schemeClr>
              </a:solidFill>
              <a:latin typeface="Arial" pitchFamily="34" charset="0"/>
            </a:endParaRPr>
          </a:p>
          <a:p>
            <a:pPr>
              <a:lnSpc>
                <a:spcPct val="80000"/>
              </a:lnSpc>
            </a:pPr>
            <a:endParaRPr lang="fr-LU" sz="1800" dirty="0" smtClean="0">
              <a:solidFill>
                <a:schemeClr val="tx1">
                  <a:lumMod val="65000"/>
                  <a:lumOff val="35000"/>
                </a:schemeClr>
              </a:solidFill>
              <a:latin typeface="Arial" pitchFamily="34" charset="0"/>
            </a:endParaRPr>
          </a:p>
          <a:p>
            <a:pPr marL="0" indent="0">
              <a:buNone/>
            </a:pPr>
            <a:endParaRPr lang="fr-CH" sz="800" b="0" dirty="0" smtClean="0">
              <a:solidFill>
                <a:schemeClr val="tx2">
                  <a:lumMod val="60000"/>
                  <a:lumOff val="40000"/>
                </a:schemeClr>
              </a:solidFill>
              <a:latin typeface="Arial" pitchFamily="34" charset="0"/>
            </a:endParaRPr>
          </a:p>
          <a:p>
            <a:pPr marL="0" indent="0">
              <a:buNone/>
            </a:pPr>
            <a:endParaRPr lang="fr-CH" sz="800" b="0" dirty="0">
              <a:solidFill>
                <a:schemeClr val="tx2">
                  <a:lumMod val="60000"/>
                  <a:lumOff val="40000"/>
                </a:schemeClr>
              </a:solidFill>
              <a:latin typeface="Arial" pitchFamily="34" charset="0"/>
            </a:endParaRPr>
          </a:p>
          <a:p>
            <a:pPr marL="0" indent="0">
              <a:buNone/>
            </a:pPr>
            <a:endParaRPr lang="fr-CH" sz="800" b="0" dirty="0" smtClean="0">
              <a:solidFill>
                <a:schemeClr val="tx2">
                  <a:lumMod val="60000"/>
                  <a:lumOff val="40000"/>
                </a:schemeClr>
              </a:solidFill>
              <a:latin typeface="Arial" pitchFamily="34" charset="0"/>
            </a:endParaRPr>
          </a:p>
          <a:p>
            <a:pPr marL="0" indent="0">
              <a:buNone/>
            </a:pPr>
            <a:endParaRPr lang="fr-CH" sz="800" b="0" dirty="0">
              <a:solidFill>
                <a:schemeClr val="tx2">
                  <a:lumMod val="60000"/>
                  <a:lumOff val="40000"/>
                </a:schemeClr>
              </a:solidFill>
              <a:latin typeface="Arial" pitchFamily="34" charset="0"/>
            </a:endParaRPr>
          </a:p>
          <a:p>
            <a:pPr marL="0" indent="0">
              <a:buNone/>
            </a:pPr>
            <a:r>
              <a:rPr lang="fr-CH" sz="800" b="0" dirty="0" smtClean="0">
                <a:solidFill>
                  <a:schemeClr val="tx2">
                    <a:lumMod val="60000"/>
                    <a:lumOff val="40000"/>
                  </a:schemeClr>
                </a:solidFill>
                <a:latin typeface="Arial" pitchFamily="34" charset="0"/>
              </a:rPr>
              <a:t>			</a:t>
            </a:r>
            <a:endParaRPr lang="fr-CH" sz="1200" dirty="0" smtClean="0">
              <a:solidFill>
                <a:schemeClr val="tx2">
                  <a:lumMod val="60000"/>
                  <a:lumOff val="40000"/>
                </a:schemeClr>
              </a:solidFill>
              <a:latin typeface="Arial" pitchFamily="34" charset="0"/>
            </a:endParaRPr>
          </a:p>
        </p:txBody>
      </p:sp>
      <p:pic>
        <p:nvPicPr>
          <p:cNvPr id="12" name="Picture 2" descr="Résultats de recherche d'images pour « roue de demi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97227"/>
            <a:ext cx="3375487" cy="23852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355606" y="2622096"/>
            <a:ext cx="2114075" cy="3082354"/>
          </a:xfrm>
          <a:prstGeom prst="rect">
            <a:avLst/>
          </a:prstGeom>
        </p:spPr>
      </p:pic>
    </p:spTree>
    <p:extLst>
      <p:ext uri="{BB962C8B-B14F-4D97-AF65-F5344CB8AC3E}">
        <p14:creationId xmlns:p14="http://schemas.microsoft.com/office/powerpoint/2010/main" val="347763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smtClean="0"/>
              <a:t>Organisation</a:t>
            </a:r>
            <a:endParaRPr lang="fr-LU" dirty="0"/>
          </a:p>
        </p:txBody>
      </p:sp>
      <p:sp>
        <p:nvSpPr>
          <p:cNvPr id="4" name="Content Placeholder 3"/>
          <p:cNvSpPr>
            <a:spLocks noGrp="1"/>
          </p:cNvSpPr>
          <p:nvPr>
            <p:ph sz="half" idx="2"/>
          </p:nvPr>
        </p:nvSpPr>
        <p:spPr>
          <a:xfrm>
            <a:off x="838199" y="1978818"/>
            <a:ext cx="5808785" cy="4200681"/>
          </a:xfrm>
        </p:spPr>
        <p:txBody>
          <a:bodyPr>
            <a:normAutofit lnSpcReduction="10000"/>
          </a:bodyPr>
          <a:lstStyle/>
          <a:p>
            <a:pPr algn="just"/>
            <a:r>
              <a:rPr lang="fr-LU" dirty="0" smtClean="0"/>
              <a:t>Die </a:t>
            </a:r>
            <a:r>
              <a:rPr lang="fr-LU" dirty="0" err="1" smtClean="0"/>
              <a:t>Verwaltung</a:t>
            </a:r>
            <a:r>
              <a:rPr lang="fr-LU" dirty="0" smtClean="0"/>
              <a:t> der </a:t>
            </a:r>
            <a:r>
              <a:rPr lang="fr-LU" dirty="0" err="1" smtClean="0"/>
              <a:t>Unfallversicherung</a:t>
            </a:r>
            <a:r>
              <a:rPr lang="fr-LU" dirty="0" smtClean="0"/>
              <a:t> </a:t>
            </a:r>
            <a:r>
              <a:rPr lang="fr-LU" dirty="0" err="1" smtClean="0"/>
              <a:t>obliegt</a:t>
            </a:r>
            <a:r>
              <a:rPr lang="fr-LU" dirty="0" smtClean="0"/>
              <a:t> der </a:t>
            </a:r>
            <a:r>
              <a:rPr lang="fr-LU" dirty="0" err="1" smtClean="0"/>
              <a:t>Unfallversicherung</a:t>
            </a:r>
            <a:r>
              <a:rPr lang="fr-LU" dirty="0" smtClean="0"/>
              <a:t> (AAA)</a:t>
            </a:r>
            <a:endParaRPr lang="fr-LU" dirty="0"/>
          </a:p>
          <a:p>
            <a:pPr algn="just"/>
            <a:r>
              <a:rPr lang="fr-LU" dirty="0" smtClean="0"/>
              <a:t>AAA </a:t>
            </a:r>
            <a:r>
              <a:rPr lang="fr-LU" dirty="0" err="1" smtClean="0"/>
              <a:t>ist</a:t>
            </a:r>
            <a:r>
              <a:rPr lang="fr-LU" dirty="0" smtClean="0"/>
              <a:t> </a:t>
            </a:r>
            <a:r>
              <a:rPr lang="fr-LU" dirty="0" err="1" smtClean="0"/>
              <a:t>eine</a:t>
            </a:r>
            <a:r>
              <a:rPr lang="fr-LU" dirty="0" smtClean="0"/>
              <a:t> </a:t>
            </a:r>
            <a:r>
              <a:rPr lang="fr-LU" b="1" dirty="0">
                <a:solidFill>
                  <a:srgbClr val="0C2D69"/>
                </a:solidFill>
              </a:rPr>
              <a:t>autonome </a:t>
            </a:r>
            <a:r>
              <a:rPr lang="fr-LU" b="1" dirty="0" err="1">
                <a:solidFill>
                  <a:srgbClr val="0C2D69"/>
                </a:solidFill>
              </a:rPr>
              <a:t>Anstalt</a:t>
            </a:r>
            <a:r>
              <a:rPr lang="fr-LU" b="1" dirty="0">
                <a:solidFill>
                  <a:srgbClr val="0C2D69"/>
                </a:solidFill>
              </a:rPr>
              <a:t> </a:t>
            </a:r>
            <a:r>
              <a:rPr lang="fr-LU" dirty="0" smtClean="0"/>
              <a:t>der </a:t>
            </a:r>
            <a:r>
              <a:rPr lang="fr-LU" dirty="0" err="1" smtClean="0"/>
              <a:t>Sozialversicherung</a:t>
            </a:r>
            <a:endParaRPr lang="fr-LU" dirty="0"/>
          </a:p>
          <a:p>
            <a:pPr algn="just"/>
            <a:r>
              <a:rPr lang="de-DE" dirty="0" smtClean="0"/>
              <a:t>Die </a:t>
            </a:r>
            <a:r>
              <a:rPr lang="de-DE" dirty="0"/>
              <a:t>AAA ist eine öffentlich-rechtliche Anstalt, mit einem </a:t>
            </a:r>
            <a:r>
              <a:rPr lang="de-DE" b="1" dirty="0" smtClean="0">
                <a:solidFill>
                  <a:srgbClr val="0C2D69"/>
                </a:solidFill>
              </a:rPr>
              <a:t>Verwaltungsrat</a:t>
            </a:r>
            <a:r>
              <a:rPr lang="de-DE" dirty="0" smtClean="0"/>
              <a:t>, </a:t>
            </a:r>
            <a:r>
              <a:rPr lang="de-DE" dirty="0"/>
              <a:t>welcher u.a. verantwortlich für folgende Aufgaben ist: Jahreshaushalt, Beitragssätze, Jahresabrechnung Einnahmen / Ausgaben und Bilanz, </a:t>
            </a:r>
            <a:r>
              <a:rPr lang="de-DE" dirty="0" smtClean="0"/>
              <a:t>Empfehlungen </a:t>
            </a:r>
            <a:r>
              <a:rPr lang="de-DE" dirty="0"/>
              <a:t>zur Unfallverhütung</a:t>
            </a:r>
          </a:p>
          <a:p>
            <a:endParaRPr lang="fr-LU" dirty="0"/>
          </a:p>
        </p:txBody>
      </p:sp>
      <p:pic>
        <p:nvPicPr>
          <p:cNvPr id="10" name="Content Placeholder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037425" y="1978819"/>
            <a:ext cx="4699787" cy="33317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Footer Placeholder 7"/>
          <p:cNvSpPr>
            <a:spLocks noGrp="1"/>
          </p:cNvSpPr>
          <p:nvPr>
            <p:ph type="ftr" sz="quarter" idx="11"/>
          </p:nvPr>
        </p:nvSpPr>
        <p:spPr/>
        <p:txBody>
          <a:bodyPr/>
          <a:lstStyle/>
          <a:p>
            <a:endParaRPr lang="fr-LU" dirty="0"/>
          </a:p>
        </p:txBody>
      </p:sp>
      <p:sp>
        <p:nvSpPr>
          <p:cNvPr id="9" name="Slide Number Placeholder 8"/>
          <p:cNvSpPr>
            <a:spLocks noGrp="1"/>
          </p:cNvSpPr>
          <p:nvPr>
            <p:ph type="sldNum" sz="quarter" idx="12"/>
          </p:nvPr>
        </p:nvSpPr>
        <p:spPr/>
        <p:txBody>
          <a:bodyPr/>
          <a:lstStyle/>
          <a:p>
            <a:fld id="{E18F1365-6A11-4D2C-A586-41215F74B123}" type="slidenum">
              <a:rPr lang="fr-LU" smtClean="0"/>
              <a:pPr/>
              <a:t>8</a:t>
            </a:fld>
            <a:endParaRPr lang="fr-LU" dirty="0"/>
          </a:p>
        </p:txBody>
      </p:sp>
    </p:spTree>
    <p:extLst>
      <p:ext uri="{BB962C8B-B14F-4D97-AF65-F5344CB8AC3E}">
        <p14:creationId xmlns:p14="http://schemas.microsoft.com/office/powerpoint/2010/main" val="4174745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Aufgabenbereiche</a:t>
            </a:r>
            <a:endParaRPr lang="de-DE" dirty="0"/>
          </a:p>
        </p:txBody>
      </p:sp>
      <p:sp>
        <p:nvSpPr>
          <p:cNvPr id="3" name="Text Placeholder 2"/>
          <p:cNvSpPr>
            <a:spLocks noGrp="1"/>
          </p:cNvSpPr>
          <p:nvPr>
            <p:ph type="body" idx="1"/>
          </p:nvPr>
        </p:nvSpPr>
        <p:spPr>
          <a:xfrm>
            <a:off x="839788" y="1681163"/>
            <a:ext cx="5666520" cy="823912"/>
          </a:xfrm>
        </p:spPr>
        <p:txBody>
          <a:bodyPr>
            <a:normAutofit/>
          </a:bodyPr>
          <a:lstStyle/>
          <a:p>
            <a:r>
              <a:rPr lang="fr-LU" dirty="0" smtClean="0"/>
              <a:t>Die AAA </a:t>
            </a:r>
            <a:r>
              <a:rPr lang="fr-LU" dirty="0" err="1" smtClean="0"/>
              <a:t>hat</a:t>
            </a:r>
            <a:r>
              <a:rPr lang="fr-LU" dirty="0" smtClean="0"/>
              <a:t> </a:t>
            </a:r>
            <a:r>
              <a:rPr lang="de-DE" dirty="0" smtClean="0"/>
              <a:t>zwei</a:t>
            </a:r>
            <a:r>
              <a:rPr lang="fr-LU" dirty="0" smtClean="0"/>
              <a:t> </a:t>
            </a:r>
            <a:r>
              <a:rPr lang="de-DE" dirty="0" smtClean="0"/>
              <a:t>Aufgabenbereiche</a:t>
            </a:r>
            <a:r>
              <a:rPr lang="fr-LU" dirty="0" smtClean="0"/>
              <a:t>:</a:t>
            </a:r>
            <a:endParaRPr lang="fr-LU" dirty="0"/>
          </a:p>
        </p:txBody>
      </p:sp>
      <p:sp>
        <p:nvSpPr>
          <p:cNvPr id="4" name="Content Placeholder 3"/>
          <p:cNvSpPr>
            <a:spLocks noGrp="1"/>
          </p:cNvSpPr>
          <p:nvPr>
            <p:ph sz="half" idx="2"/>
          </p:nvPr>
        </p:nvSpPr>
        <p:spPr>
          <a:xfrm>
            <a:off x="839788" y="2505075"/>
            <a:ext cx="5385166" cy="3684588"/>
          </a:xfrm>
        </p:spPr>
        <p:txBody>
          <a:bodyPr/>
          <a:lstStyle/>
          <a:p>
            <a:r>
              <a:rPr lang="de-DE" dirty="0"/>
              <a:t>Die Unfallverhütung (Arbeitsschutz)</a:t>
            </a:r>
            <a:endParaRPr lang="fr-LU" dirty="0"/>
          </a:p>
          <a:p>
            <a:r>
              <a:rPr lang="de-DE" dirty="0" smtClean="0"/>
              <a:t>Die </a:t>
            </a:r>
            <a:r>
              <a:rPr lang="de-DE" dirty="0"/>
              <a:t>Unfallentschädigung (Wiedergutmachung des Schadens</a:t>
            </a:r>
            <a:r>
              <a:rPr lang="de-DE" dirty="0" smtClean="0"/>
              <a:t>)</a:t>
            </a:r>
            <a:endParaRPr lang="de-DE" dirty="0"/>
          </a:p>
        </p:txBody>
      </p:sp>
      <p:pic>
        <p:nvPicPr>
          <p:cNvPr id="10" name="Content Placeholder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802361" y="1857375"/>
            <a:ext cx="4968754" cy="33125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Footer Placeholder 7"/>
          <p:cNvSpPr>
            <a:spLocks noGrp="1"/>
          </p:cNvSpPr>
          <p:nvPr>
            <p:ph type="ftr" sz="quarter" idx="11"/>
          </p:nvPr>
        </p:nvSpPr>
        <p:spPr/>
        <p:txBody>
          <a:bodyPr/>
          <a:lstStyle/>
          <a:p>
            <a:endParaRPr lang="fr-LU" dirty="0"/>
          </a:p>
        </p:txBody>
      </p:sp>
      <p:sp>
        <p:nvSpPr>
          <p:cNvPr id="9" name="Slide Number Placeholder 8"/>
          <p:cNvSpPr>
            <a:spLocks noGrp="1"/>
          </p:cNvSpPr>
          <p:nvPr>
            <p:ph type="sldNum" sz="quarter" idx="12"/>
          </p:nvPr>
        </p:nvSpPr>
        <p:spPr/>
        <p:txBody>
          <a:bodyPr/>
          <a:lstStyle/>
          <a:p>
            <a:fld id="{E18F1365-6A11-4D2C-A586-41215F74B123}" type="slidenum">
              <a:rPr lang="fr-LU" smtClean="0"/>
              <a:pPr/>
              <a:t>9</a:t>
            </a:fld>
            <a:endParaRPr lang="fr-LU" dirty="0"/>
          </a:p>
        </p:txBody>
      </p:sp>
    </p:spTree>
    <p:extLst>
      <p:ext uri="{BB962C8B-B14F-4D97-AF65-F5344CB8AC3E}">
        <p14:creationId xmlns:p14="http://schemas.microsoft.com/office/powerpoint/2010/main" val="3554216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4456</Words>
  <Application>Microsoft Office PowerPoint</Application>
  <PresentationFormat>Widescreen</PresentationFormat>
  <Paragraphs>576</Paragraphs>
  <Slides>70</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81" baseType="lpstr">
      <vt:lpstr>Arial</vt:lpstr>
      <vt:lpstr>Calibri</vt:lpstr>
      <vt:lpstr>Cambria Math</vt:lpstr>
      <vt:lpstr>Courier New</vt:lpstr>
      <vt:lpstr>Monotype Sorts</vt:lpstr>
      <vt:lpstr>Times New Roman</vt:lpstr>
      <vt:lpstr>Verdana</vt:lpstr>
      <vt:lpstr>Wingdings</vt:lpstr>
      <vt:lpstr>Office Theme</vt:lpstr>
      <vt:lpstr>1_Office Theme</vt:lpstr>
      <vt:lpstr>Document</vt:lpstr>
      <vt:lpstr>Unfallversicherung  Version 03/2024 </vt:lpstr>
      <vt:lpstr>Aufbau des Kurses</vt:lpstr>
      <vt:lpstr>Teil 1:  Rechtssystem der Unfallversicherung</vt:lpstr>
      <vt:lpstr>Historischer Überblick, Organisation, Aufgaben, Grundsätze</vt:lpstr>
      <vt:lpstr>Historischer Überblick</vt:lpstr>
      <vt:lpstr>Entwicklung der Gesetzgebung</vt:lpstr>
      <vt:lpstr>PowerPoint Presentation</vt:lpstr>
      <vt:lpstr>Organisation</vt:lpstr>
      <vt:lpstr>Aufgabenbereiche</vt:lpstr>
      <vt:lpstr>Grundsätze</vt:lpstr>
      <vt:lpstr>Finanzierung</vt:lpstr>
      <vt:lpstr>Bonus-Malus-System</vt:lpstr>
      <vt:lpstr>Risikoklassen</vt:lpstr>
      <vt:lpstr>Der Bonus-Malus-Faktor</vt:lpstr>
      <vt:lpstr>Anwendungsbestimmungen</vt:lpstr>
      <vt:lpstr>Berechnungsmethode</vt:lpstr>
      <vt:lpstr>Berechnungsmethode</vt:lpstr>
      <vt:lpstr>Der Bonus-Malus-Faktor</vt:lpstr>
      <vt:lpstr>PowerPoint Presentation</vt:lpstr>
      <vt:lpstr>Berechnungsmethode</vt:lpstr>
      <vt:lpstr>Entwicklung des Beitragssatzes</vt:lpstr>
      <vt:lpstr>Statistiken für das Jahr 2024</vt:lpstr>
      <vt:lpstr>FAQ</vt:lpstr>
      <vt:lpstr>Unfallkosten</vt:lpstr>
      <vt:lpstr>Versicherte Personen und Risiken</vt:lpstr>
      <vt:lpstr>Versicherte Personen</vt:lpstr>
      <vt:lpstr>Versicherte Risiken</vt:lpstr>
      <vt:lpstr>Gemeinsame Vorbedingungen</vt:lpstr>
      <vt:lpstr>Arbeitsunfall</vt:lpstr>
      <vt:lpstr>Wegeunfall</vt:lpstr>
      <vt:lpstr>Wegfall der Deckung</vt:lpstr>
      <vt:lpstr>Berufskrankheiten</vt:lpstr>
      <vt:lpstr>Freiwillige landwirtschaftliche Versicherung</vt:lpstr>
      <vt:lpstr>Anzeigen und Verfahren</vt:lpstr>
      <vt:lpstr>Anzeige von Arbeitsunfällen /             Wegeunfällen (GHV vom 17.12.2010)</vt:lpstr>
      <vt:lpstr> Ärztliche Anzeige bei Verdacht auf eine Berufskrankheit</vt:lpstr>
      <vt:lpstr>Entscheidungen und Rechtsmittel</vt:lpstr>
      <vt:lpstr>Leistungen (seit dem 01.01.2011)</vt:lpstr>
      <vt:lpstr>Gesundheitsleistungen</vt:lpstr>
      <vt:lpstr>Sachschäden</vt:lpstr>
      <vt:lpstr>Leistungen während der 78 ersten Wochen </vt:lpstr>
      <vt:lpstr>Renten</vt:lpstr>
      <vt:lpstr>Entschädigungen für Nichtvermögensschäden</vt:lpstr>
      <vt:lpstr>Leistungen zu Gunsten der Hinterbliebenen</vt:lpstr>
      <vt:lpstr>Beschränkung der Leistungen zu Lasten der Unfallversicherung: Schließung der Akte </vt:lpstr>
      <vt:lpstr>Teil 2:  Unfallverhütung</vt:lpstr>
      <vt:lpstr>Abteilung für Unfallverhütung</vt:lpstr>
      <vt:lpstr>Kontrollen</vt:lpstr>
      <vt:lpstr>Kontrollen</vt:lpstr>
      <vt:lpstr>Geldstrafen</vt:lpstr>
      <vt:lpstr>Hierarchie der Gesetzes-, Verordungs- und Verwaltungsbestimmungen im Bereich der Sicherheit und Gesundheit am Arbeitsplatz </vt:lpstr>
      <vt:lpstr>Empfehlungen zur Unfallverhütung </vt:lpstr>
      <vt:lpstr>PowerPoint Presentation</vt:lpstr>
      <vt:lpstr>Artikel 163 des Gesetzbuches der sozialen Sicherheit</vt:lpstr>
      <vt:lpstr>Empfehlung  „Sicherer Umgang mit Arbeitsmaschinen“</vt:lpstr>
      <vt:lpstr>Schulungen im Zusammenhang mit den Empfehlungen zur Unfallverhütung</vt:lpstr>
      <vt:lpstr>Label « Sécher &amp; Gesond mat System »</vt:lpstr>
      <vt:lpstr>Nationaler Arbeits- und Gesundheitsschutzpreis</vt:lpstr>
      <vt:lpstr>Forum für Sicherheit und Gesundheit am Arbeitsplatz (2022)</vt:lpstr>
      <vt:lpstr>Nationale Strategie VISION ZERO</vt:lpstr>
      <vt:lpstr>Mitgliedschaft der Betriebe</vt:lpstr>
      <vt:lpstr>Vorteile für die Betriebe</vt:lpstr>
      <vt:lpstr>Veröffentlichungen</vt:lpstr>
      <vt:lpstr>Statistiken 2022</vt:lpstr>
      <vt:lpstr>Statistiken</vt:lpstr>
      <vt:lpstr>Statistiken</vt:lpstr>
      <vt:lpstr>Statistiken</vt:lpstr>
      <vt:lpstr>PowerPoint Presentation</vt:lpstr>
      <vt:lpstr>Teil 3:  Risikoanalyse</vt:lpstr>
      <vt:lpstr>Risikobewertung</vt:lpstr>
    </vt:vector>
  </TitlesOfParts>
  <Company>Centre Commun de la Sécurité Sociale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Nouveau logo</dc:title>
  <dc:creator>u086cb / Claudia Bizzarri</dc:creator>
  <cp:lastModifiedBy>u216gw / Georges Wagner</cp:lastModifiedBy>
  <cp:revision>350</cp:revision>
  <cp:lastPrinted>2018-02-27T10:47:33Z</cp:lastPrinted>
  <dcterms:created xsi:type="dcterms:W3CDTF">2017-11-13T13:54:34Z</dcterms:created>
  <dcterms:modified xsi:type="dcterms:W3CDTF">2024-03-07T16:25:12Z</dcterms:modified>
</cp:coreProperties>
</file>